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sldIdLst>
    <p:sldId id="485" r:id="rId2"/>
    <p:sldId id="314" r:id="rId3"/>
    <p:sldId id="466" r:id="rId4"/>
    <p:sldId id="256" r:id="rId5"/>
    <p:sldId id="482" r:id="rId6"/>
    <p:sldId id="313" r:id="rId7"/>
    <p:sldId id="476" r:id="rId8"/>
    <p:sldId id="376" r:id="rId9"/>
    <p:sldId id="377"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 id="391" r:id="rId23"/>
    <p:sldId id="392" r:id="rId24"/>
    <p:sldId id="394" r:id="rId25"/>
    <p:sldId id="395" r:id="rId26"/>
    <p:sldId id="465" r:id="rId27"/>
    <p:sldId id="324" r:id="rId28"/>
    <p:sldId id="396" r:id="rId29"/>
    <p:sldId id="397" r:id="rId30"/>
    <p:sldId id="467" r:id="rId31"/>
    <p:sldId id="315" r:id="rId32"/>
    <p:sldId id="398" r:id="rId33"/>
    <p:sldId id="399" r:id="rId34"/>
    <p:sldId id="468" r:id="rId35"/>
    <p:sldId id="481" r:id="rId36"/>
    <p:sldId id="332" r:id="rId37"/>
    <p:sldId id="333" r:id="rId38"/>
    <p:sldId id="400" r:id="rId39"/>
    <p:sldId id="484" r:id="rId40"/>
    <p:sldId id="401" r:id="rId41"/>
    <p:sldId id="402" r:id="rId42"/>
    <p:sldId id="403" r:id="rId43"/>
    <p:sldId id="405" r:id="rId44"/>
    <p:sldId id="339" r:id="rId45"/>
    <p:sldId id="340" r:id="rId46"/>
    <p:sldId id="341" r:id="rId47"/>
    <p:sldId id="342" r:id="rId48"/>
    <p:sldId id="343" r:id="rId49"/>
    <p:sldId id="344" r:id="rId50"/>
    <p:sldId id="345" r:id="rId51"/>
    <p:sldId id="346" r:id="rId52"/>
    <p:sldId id="347" r:id="rId53"/>
    <p:sldId id="473" r:id="rId54"/>
    <p:sldId id="483" r:id="rId55"/>
    <p:sldId id="348" r:id="rId56"/>
    <p:sldId id="406" r:id="rId57"/>
    <p:sldId id="478" r:id="rId58"/>
    <p:sldId id="479" r:id="rId59"/>
    <p:sldId id="407" r:id="rId60"/>
    <p:sldId id="472" r:id="rId61"/>
    <p:sldId id="355" r:id="rId62"/>
    <p:sldId id="459" r:id="rId63"/>
    <p:sldId id="409" r:id="rId64"/>
    <p:sldId id="410" r:id="rId65"/>
    <p:sldId id="411" r:id="rId66"/>
    <p:sldId id="412" r:id="rId67"/>
    <p:sldId id="414" r:id="rId68"/>
    <p:sldId id="413" r:id="rId69"/>
    <p:sldId id="415" r:id="rId70"/>
    <p:sldId id="417" r:id="rId71"/>
    <p:sldId id="416" r:id="rId72"/>
    <p:sldId id="418" r:id="rId73"/>
    <p:sldId id="419" r:id="rId74"/>
    <p:sldId id="420" r:id="rId75"/>
    <p:sldId id="421" r:id="rId76"/>
    <p:sldId id="422" r:id="rId77"/>
    <p:sldId id="424" r:id="rId78"/>
    <p:sldId id="425" r:id="rId79"/>
    <p:sldId id="428" r:id="rId80"/>
    <p:sldId id="427" r:id="rId81"/>
    <p:sldId id="429" r:id="rId82"/>
    <p:sldId id="431" r:id="rId83"/>
    <p:sldId id="432" r:id="rId84"/>
    <p:sldId id="430" r:id="rId85"/>
    <p:sldId id="433" r:id="rId86"/>
    <p:sldId id="480" r:id="rId87"/>
    <p:sldId id="460" r:id="rId88"/>
    <p:sldId id="436" r:id="rId89"/>
    <p:sldId id="437" r:id="rId90"/>
    <p:sldId id="475" r:id="rId91"/>
    <p:sldId id="461" r:id="rId92"/>
    <p:sldId id="440" r:id="rId93"/>
    <p:sldId id="441" r:id="rId94"/>
    <p:sldId id="442" r:id="rId95"/>
    <p:sldId id="443" r:id="rId96"/>
    <p:sldId id="444" r:id="rId97"/>
    <p:sldId id="445" r:id="rId98"/>
    <p:sldId id="446" r:id="rId99"/>
    <p:sldId id="447" r:id="rId100"/>
    <p:sldId id="448" r:id="rId101"/>
    <p:sldId id="449" r:id="rId102"/>
    <p:sldId id="469" r:id="rId103"/>
    <p:sldId id="462" r:id="rId104"/>
    <p:sldId id="452" r:id="rId105"/>
    <p:sldId id="453" r:id="rId106"/>
    <p:sldId id="470" r:id="rId107"/>
    <p:sldId id="463" r:id="rId108"/>
    <p:sldId id="464" r:id="rId109"/>
    <p:sldId id="456" r:id="rId110"/>
    <p:sldId id="458" r:id="rId111"/>
    <p:sldId id="471" r:id="rId11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521415D9-36F7-43E2-AB2F-B90AF26B5E84}">
      <p14:sectionLst xmlns:p14="http://schemas.microsoft.com/office/powerpoint/2010/main">
        <p14:section name="Triangle Overview" id="{848D8BF6-200E-004E-BEBB-05C44C6A9F62}">
          <p14:sldIdLst>
            <p14:sldId id="485"/>
            <p14:sldId id="314"/>
            <p14:sldId id="466"/>
            <p14:sldId id="256"/>
            <p14:sldId id="482"/>
          </p14:sldIdLst>
        </p14:section>
        <p14:section name="Learning Segment 1: The Phenomenon" id="{2819806A-098A-D54B-882F-CB473CAD290A}">
          <p14:sldIdLst>
            <p14:sldId id="313"/>
            <p14:sldId id="476"/>
            <p14:sldId id="376"/>
            <p14:sldId id="377"/>
            <p14:sldId id="378"/>
            <p14:sldId id="379"/>
            <p14:sldId id="380"/>
            <p14:sldId id="381"/>
            <p14:sldId id="382"/>
            <p14:sldId id="383"/>
            <p14:sldId id="384"/>
            <p14:sldId id="385"/>
            <p14:sldId id="386"/>
            <p14:sldId id="387"/>
            <p14:sldId id="388"/>
            <p14:sldId id="389"/>
            <p14:sldId id="391"/>
            <p14:sldId id="392"/>
            <p14:sldId id="394"/>
            <p14:sldId id="395"/>
            <p14:sldId id="465"/>
          </p14:sldIdLst>
        </p14:section>
        <p14:section name="Learning Segment 2: Developing a Question (P--&gt;Q)" id="{EB6B9D61-CAA0-B94D-9684-46094FB7E792}">
          <p14:sldIdLst>
            <p14:sldId id="324"/>
            <p14:sldId id="396"/>
            <p14:sldId id="397"/>
            <p14:sldId id="467"/>
          </p14:sldIdLst>
        </p14:section>
        <p14:section name="Learning Segment 3: Generating an Initial Model (Q--&gt;M)" id="{EF9C745E-C8F5-F247-99E7-AB86FB18A799}">
          <p14:sldIdLst>
            <p14:sldId id="315"/>
            <p14:sldId id="398"/>
            <p14:sldId id="399"/>
            <p14:sldId id="468"/>
            <p14:sldId id="481"/>
          </p14:sldIdLst>
        </p14:section>
        <p14:section name="Learning Segment 4: Investigating the Phenomenon (P)" id="{15613276-9D7C-F942-9C5D-D96D762CF9BE}">
          <p14:sldIdLst>
            <p14:sldId id="332"/>
            <p14:sldId id="333"/>
            <p14:sldId id="400"/>
            <p14:sldId id="484"/>
            <p14:sldId id="401"/>
            <p14:sldId id="402"/>
            <p14:sldId id="403"/>
            <p14:sldId id="405"/>
            <p14:sldId id="339"/>
            <p14:sldId id="340"/>
            <p14:sldId id="341"/>
            <p14:sldId id="342"/>
            <p14:sldId id="343"/>
            <p14:sldId id="344"/>
            <p14:sldId id="345"/>
            <p14:sldId id="346"/>
            <p14:sldId id="347"/>
            <p14:sldId id="473"/>
            <p14:sldId id="483"/>
          </p14:sldIdLst>
        </p14:section>
        <p14:section name="Lesson Segment 5: Generating a Model (P--&gt;M)" id="{20EBD6B5-4391-904E-ABFA-59184271FB80}">
          <p14:sldIdLst>
            <p14:sldId id="348"/>
            <p14:sldId id="406"/>
            <p14:sldId id="478"/>
            <p14:sldId id="479"/>
            <p14:sldId id="407"/>
            <p14:sldId id="472"/>
          </p14:sldIdLst>
        </p14:section>
        <p14:section name="Learning Segment 6: Model Revision &amp; Evaluation (M)" id="{13216D13-F6B3-A74E-84CA-5CFC445EEEE1}">
          <p14:sldIdLst>
            <p14:sldId id="355"/>
            <p14:sldId id="459"/>
            <p14:sldId id="409"/>
            <p14:sldId id="410"/>
            <p14:sldId id="411"/>
            <p14:sldId id="412"/>
            <p14:sldId id="414"/>
            <p14:sldId id="413"/>
            <p14:sldId id="415"/>
            <p14:sldId id="417"/>
            <p14:sldId id="416"/>
            <p14:sldId id="418"/>
            <p14:sldId id="419"/>
            <p14:sldId id="420"/>
            <p14:sldId id="421"/>
            <p14:sldId id="422"/>
            <p14:sldId id="424"/>
            <p14:sldId id="425"/>
            <p14:sldId id="428"/>
            <p14:sldId id="427"/>
            <p14:sldId id="429"/>
            <p14:sldId id="431"/>
            <p14:sldId id="432"/>
            <p14:sldId id="430"/>
            <p14:sldId id="433"/>
            <p14:sldId id="480"/>
          </p14:sldIdLst>
        </p14:section>
        <p14:section name="Learning Segment 7: Creating a Model-Based Explanation (M--&gt;P)" id="{FAF9FF30-3AB3-1241-8E40-88A9891EA083}">
          <p14:sldIdLst>
            <p14:sldId id="460"/>
            <p14:sldId id="436"/>
            <p14:sldId id="437"/>
            <p14:sldId id="475"/>
          </p14:sldIdLst>
        </p14:section>
        <p14:section name="Learning Segment 8: Comparing Models (M)" id="{9554BC47-917D-2A4B-8719-E20461B1B0BE}">
          <p14:sldIdLst>
            <p14:sldId id="461"/>
            <p14:sldId id="440"/>
            <p14:sldId id="441"/>
            <p14:sldId id="442"/>
            <p14:sldId id="443"/>
            <p14:sldId id="444"/>
            <p14:sldId id="445"/>
            <p14:sldId id="446"/>
            <p14:sldId id="447"/>
            <p14:sldId id="448"/>
            <p14:sldId id="449"/>
            <p14:sldId id="469"/>
          </p14:sldIdLst>
        </p14:section>
        <p14:section name="Learning Segment 9 (M--&gt;Q)" id="{F74C6A34-F903-474C-B059-D26433137F06}">
          <p14:sldIdLst>
            <p14:sldId id="462"/>
            <p14:sldId id="452"/>
            <p14:sldId id="453"/>
            <p14:sldId id="470"/>
          </p14:sldIdLst>
        </p14:section>
        <p14:section name="Learning Segment 10: Model application (M--&gt;P)" id="{57C6C383-30A1-AD46-B156-CBECC1266A66}">
          <p14:sldIdLst>
            <p14:sldId id="463"/>
            <p14:sldId id="464"/>
            <p14:sldId id="456"/>
            <p14:sldId id="458"/>
            <p14:sldId id="471"/>
          </p14:sldIdLst>
        </p14:section>
      </p14:sectionLst>
    </p:ex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3F34"/>
    <a:srgbClr val="9279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72"/>
    <p:restoredTop sz="87192" autoAdjust="0"/>
  </p:normalViewPr>
  <p:slideViewPr>
    <p:cSldViewPr snapToGrid="0" snapToObjects="1">
      <p:cViewPr varScale="1">
        <p:scale>
          <a:sx n="77" d="100"/>
          <a:sy n="77" d="100"/>
        </p:scale>
        <p:origin x="2416" y="200"/>
      </p:cViewPr>
      <p:guideLst>
        <p:guide orient="horz" pos="3072"/>
        <p:guide pos="4096"/>
      </p:guideLst>
    </p:cSldViewPr>
  </p:slideViewPr>
  <p:notesTextViewPr>
    <p:cViewPr>
      <p:scale>
        <a:sx n="100" d="100"/>
        <a:sy n="100" d="100"/>
      </p:scale>
      <p:origin x="0" y="0"/>
    </p:cViewPr>
  </p:notesTextViewPr>
  <p:sorterViewPr>
    <p:cViewPr>
      <p:scale>
        <a:sx n="59" d="100"/>
        <a:sy n="59" d="100"/>
      </p:scale>
      <p:origin x="0" y="1128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8" name="Shape 138"/>
          <p:cNvSpPr>
            <a:spLocks noGrp="1" noRot="1" noChangeAspect="1"/>
          </p:cNvSpPr>
          <p:nvPr>
            <p:ph type="sldImg"/>
          </p:nvPr>
        </p:nvSpPr>
        <p:spPr>
          <a:xfrm>
            <a:off x="1143000" y="685800"/>
            <a:ext cx="4572000" cy="3429000"/>
          </a:xfrm>
          <a:prstGeom prst="rect">
            <a:avLst/>
          </a:prstGeom>
        </p:spPr>
        <p:txBody>
          <a:bodyPr/>
          <a:lstStyle/>
          <a:p>
            <a:endParaRPr/>
          </a:p>
        </p:txBody>
      </p:sp>
      <p:sp>
        <p:nvSpPr>
          <p:cNvPr id="139" name="Shape 13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749520006"/>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s://www.youtube.com/watch?v=H8q3my7ujws"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hhmi.org/biointeractive/beak-finch-film-quiz"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ciencenews.org/article/jumping-gene-turned-peppered-moths-color-soo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Not meant for students.</a:t>
            </a:r>
            <a:endParaRPr/>
          </a:p>
        </p:txBody>
      </p:sp>
      <p:sp>
        <p:nvSpPr>
          <p:cNvPr id="271" name="Google Shape;27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 almost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endParaRPr lang="en-US" dirty="0"/>
          </a:p>
        </p:txBody>
      </p:sp>
    </p:spTree>
    <p:extLst>
      <p:ext uri="{BB962C8B-B14F-4D97-AF65-F5344CB8AC3E}">
        <p14:creationId xmlns:p14="http://schemas.microsoft.com/office/powerpoint/2010/main" val="2364129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Now, have student</a:t>
            </a:r>
            <a:r>
              <a:rPr lang="en-US" baseline="0" dirty="0"/>
              <a:t> groups go back to their finch explanations and underline in blue (or any other color) any statements they made that are similar to what Darwin may have said.</a:t>
            </a:r>
          </a:p>
          <a:p>
            <a:endParaRPr lang="en-US" baseline="0" dirty="0"/>
          </a:p>
          <a:p>
            <a:r>
              <a:rPr lang="en-US" baseline="0" dirty="0"/>
              <a:t>Start a discussion with the students about any differences or similarities they noticed, and what they think about his model? Do they have any evidence that supports or refutes his ideas? Hopefully they will recognize that the model they have generated is very similar to Darwin’s!</a:t>
            </a:r>
          </a:p>
          <a:p>
            <a:endParaRPr lang="en-US" baseline="0" dirty="0"/>
          </a:p>
          <a:p>
            <a:r>
              <a:rPr lang="en-US" baseline="0" dirty="0"/>
              <a:t>As an alternative or in addition to the underlining exercise, there is a Darwin/Lamarck card sort that is available under in the Resources folder. </a:t>
            </a:r>
          </a:p>
          <a:p>
            <a:endParaRPr lang="is-IS" baseline="0" dirty="0"/>
          </a:p>
          <a:p>
            <a:endParaRPr lang="is-IS" baseline="0" dirty="0"/>
          </a:p>
          <a:p>
            <a:r>
              <a:rPr lang="is-IS" baseline="0" dirty="0"/>
              <a:t>Sources:</a:t>
            </a:r>
          </a:p>
          <a:p>
            <a:endParaRPr lang="en-US" dirty="0"/>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271363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is-IS" baseline="0" dirty="0"/>
              <a:t>Show this ONLY after students have recognized they have developed Darwin’s model. </a:t>
            </a:r>
          </a:p>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endParaRPr lang="en-US" dirty="0"/>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112473583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endParaRPr dirty="0"/>
          </a:p>
        </p:txBody>
      </p:sp>
    </p:spTree>
    <p:extLst>
      <p:ext uri="{BB962C8B-B14F-4D97-AF65-F5344CB8AC3E}">
        <p14:creationId xmlns:p14="http://schemas.microsoft.com/office/powerpoint/2010/main" val="420229883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pPr marL="0" marR="0" indent="0" defTabSz="457200" eaLnBrk="1" fontAlgn="auto" latinLnBrk="0" hangingPunct="1">
              <a:lnSpc>
                <a:spcPct val="117999"/>
              </a:lnSpc>
              <a:spcBef>
                <a:spcPts val="0"/>
              </a:spcBef>
              <a:spcAft>
                <a:spcPts val="0"/>
              </a:spcAft>
              <a:buClrTx/>
              <a:buSzTx/>
              <a:buFontTx/>
              <a:buNone/>
              <a:tabLst/>
              <a:defRPr/>
            </a:pPr>
            <a:r>
              <a:rPr lang="is-IS" baseline="0" dirty="0"/>
              <a:t>Students will now return to their finch explalnations and revise tem based on their understanding of Darwin and Lamarck. </a:t>
            </a:r>
            <a:r>
              <a:rPr lang="en-US" baseline="0" dirty="0"/>
              <a:t>I</a:t>
            </a:r>
            <a:r>
              <a:rPr lang="is-IS" baseline="0" dirty="0"/>
              <a:t>f there are any model ideas that need to be revised, now is the time to do that as well!</a:t>
            </a:r>
          </a:p>
          <a:p>
            <a:endParaRPr dirty="0"/>
          </a:p>
        </p:txBody>
      </p:sp>
    </p:spTree>
    <p:extLst>
      <p:ext uri="{BB962C8B-B14F-4D97-AF65-F5344CB8AC3E}">
        <p14:creationId xmlns:p14="http://schemas.microsoft.com/office/powerpoint/2010/main" val="11172632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noRot="1" noChangeAspect="1"/>
          </p:cNvSpPr>
          <p:nvPr>
            <p:ph type="sldImg"/>
          </p:nvPr>
        </p:nvSpPr>
        <p:spPr>
          <a:prstGeom prst="rect">
            <a:avLst/>
          </a:prstGeom>
        </p:spPr>
        <p:txBody>
          <a:bodyPr/>
          <a:lstStyle/>
          <a:p>
            <a:endParaRPr/>
          </a:p>
        </p:txBody>
      </p:sp>
      <p:sp>
        <p:nvSpPr>
          <p:cNvPr id="186" name="Shape 186"/>
          <p:cNvSpPr>
            <a:spLocks noGrp="1"/>
          </p:cNvSpPr>
          <p:nvPr>
            <p:ph type="body" sz="quarter" idx="1"/>
          </p:nvPr>
        </p:nvSpPr>
        <p:spPr>
          <a:prstGeom prst="rect">
            <a:avLst/>
          </a:prstGeom>
        </p:spPr>
        <p:txBody>
          <a:bodyPr/>
          <a:lstStyle/>
          <a:p>
            <a:pPr>
              <a:defRPr sz="2000"/>
            </a:pPr>
            <a:r>
              <a:rPr dirty="0"/>
              <a:t>Click on the links or copy/paste the address: </a:t>
            </a:r>
          </a:p>
          <a:p>
            <a:pPr>
              <a:defRPr sz="2000"/>
            </a:pPr>
            <a:r>
              <a:rPr dirty="0"/>
              <a:t>Who was Charles Darwin: http://www.pbslearningmedia.org/resource/tdc02.sci.life.evo.dar/evolving-ideas-who-was-charles-darwin/</a:t>
            </a:r>
          </a:p>
          <a:p>
            <a:pPr>
              <a:defRPr sz="2000"/>
            </a:pPr>
            <a:r>
              <a:rPr dirty="0"/>
              <a:t>The life of Alfred Russel Wallace: </a:t>
            </a:r>
            <a:r>
              <a:rPr u="sng" dirty="0">
                <a:hlinkClick r:id="rId3"/>
              </a:rPr>
              <a:t>https</a:t>
            </a:r>
            <a:r>
              <a:rPr u="sng">
                <a:hlinkClick r:id="rId3"/>
              </a:rPr>
              <a:t>://www.youtube.com/watch?v=H8q3my7ujws</a:t>
            </a:r>
            <a:endParaRPr lang="en-US" u="sng" dirty="0">
              <a:hlinkClick r:id="rId3"/>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endParaRPr dirty="0"/>
          </a:p>
        </p:txBody>
      </p:sp>
    </p:spTree>
    <p:extLst>
      <p:ext uri="{BB962C8B-B14F-4D97-AF65-F5344CB8AC3E}">
        <p14:creationId xmlns:p14="http://schemas.microsoft.com/office/powerpoint/2010/main" val="27030762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endParaRPr lang="en-US" baseline="0" dirty="0"/>
          </a:p>
          <a:p>
            <a:pPr>
              <a:defRPr sz="2000"/>
            </a:pPr>
            <a:r>
              <a:rPr lang="en-US" dirty="0"/>
              <a:t>You can copy/paste this link: https://www.youtube.com/watch?v=mcM23M-CCog&amp;feature=youtu.be</a:t>
            </a:r>
          </a:p>
          <a:p>
            <a:pPr>
              <a:defRPr sz="2000"/>
            </a:pPr>
            <a:endParaRPr lang="en-US" dirty="0"/>
          </a:p>
          <a:p>
            <a:pPr>
              <a:defRPr sz="2000"/>
            </a:pPr>
            <a:r>
              <a:rPr lang="en-US" dirty="0"/>
              <a:t>With quiz: </a:t>
            </a:r>
            <a:r>
              <a:rPr lang="en-US" u="sng" dirty="0">
                <a:hlinkClick r:id="rId3"/>
              </a:rPr>
              <a:t>http://www.hhmi.org/biointeractive/beak-finch-film-quiz</a:t>
            </a:r>
          </a:p>
          <a:p>
            <a:endParaRPr lang="en-US" baseline="0" dirty="0"/>
          </a:p>
          <a:p>
            <a:endParaRPr dirty="0"/>
          </a:p>
        </p:txBody>
      </p:sp>
    </p:spTree>
    <p:extLst>
      <p:ext uri="{BB962C8B-B14F-4D97-AF65-F5344CB8AC3E}">
        <p14:creationId xmlns:p14="http://schemas.microsoft.com/office/powerpoint/2010/main" val="388287463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p:cNvSpPr>
            <a:spLocks noGrp="1" noRot="1" noChangeAspect="1"/>
          </p:cNvSpPr>
          <p:nvPr>
            <p:ph type="sldImg"/>
          </p:nvPr>
        </p:nvSpPr>
        <p:spPr>
          <a:prstGeom prst="rect">
            <a:avLst/>
          </a:prstGeom>
        </p:spPr>
        <p:txBody>
          <a:bodyPr/>
          <a:lstStyle/>
          <a:p>
            <a:endParaRPr/>
          </a:p>
        </p:txBody>
      </p:sp>
      <p:sp>
        <p:nvSpPr>
          <p:cNvPr id="140" name="Shape 140"/>
          <p:cNvSpPr>
            <a:spLocks noGrp="1"/>
          </p:cNvSpPr>
          <p:nvPr>
            <p:ph type="body" sz="quarter" idx="1"/>
          </p:nvPr>
        </p:nvSpPr>
        <p:spPr>
          <a:prstGeom prst="rect">
            <a:avLst/>
          </a:prstGeom>
        </p:spPr>
        <p:txBody>
          <a:bodyPr/>
          <a:lstStyle/>
          <a:p>
            <a:pPr>
              <a:defRPr sz="1400"/>
            </a:pPr>
            <a:r>
              <a:rPr dirty="0"/>
              <a:t>Our bodies are made up of </a:t>
            </a:r>
            <a:r>
              <a:rPr lang="en-US" dirty="0"/>
              <a:t>both bacteria and </a:t>
            </a:r>
            <a:r>
              <a:rPr dirty="0"/>
              <a:t>human cells! </a:t>
            </a:r>
            <a:r>
              <a:rPr lang="en-US" dirty="0"/>
              <a:t>(https://</a:t>
            </a:r>
            <a:r>
              <a:rPr lang="en-US" dirty="0" err="1"/>
              <a:t>www.nature.com</a:t>
            </a:r>
            <a:r>
              <a:rPr lang="en-US" dirty="0"/>
              <a:t>/news/scientists-bust-myth-that-our-bodies-have-more-bacteria-than-human-cells-1.19136) </a:t>
            </a:r>
          </a:p>
          <a:p>
            <a:pPr>
              <a:defRPr sz="1400"/>
            </a:pPr>
            <a:r>
              <a:rPr dirty="0"/>
              <a:t>Most of the bacteria are pretty friendly and help us keep healthy in part by protecting</a:t>
            </a:r>
            <a:r>
              <a:rPr lang="en-US" dirty="0"/>
              <a:t> us</a:t>
            </a:r>
            <a:r>
              <a:rPr dirty="0"/>
              <a:t> from harmful bacteria. When harmful bacteria enter our bodies they make us feel pretty sick and if left untreated they can </a:t>
            </a:r>
            <a:r>
              <a:rPr lang="en-US" dirty="0"/>
              <a:t>even </a:t>
            </a:r>
            <a:r>
              <a:rPr dirty="0"/>
              <a:t>be deadly. Antibiotics are wonderful because they help us treat bacterial infections and prevent the spread of disease. However, antibiotics can also be a problem. When antibiotics enter your bloodstream and travel through your body they kill the harmful bacteria that make you feel sick, but they</a:t>
            </a:r>
            <a:r>
              <a:rPr lang="en-US" dirty="0"/>
              <a:t> can</a:t>
            </a:r>
            <a:r>
              <a:rPr dirty="0"/>
              <a:t> also kill the resident friendly bacteria. This is one reason for not taking antibiotics when they are not needed. </a:t>
            </a:r>
          </a:p>
          <a:p>
            <a:pPr>
              <a:defRPr sz="1400"/>
            </a:pPr>
            <a:r>
              <a:rPr dirty="0"/>
              <a:t>Another big problem with antibiotics is that they have become ineffective in treating many bacterial infections; they are no longer able to kill the bacteria they used</a:t>
            </a:r>
            <a:r>
              <a:rPr lang="en-US" dirty="0"/>
              <a:t> to kill</a:t>
            </a:r>
            <a:r>
              <a:rPr dirty="0"/>
              <a:t>. Bacteria that are resistant to the effect of a certain antibiotic are said to be antibiotic resistant. </a:t>
            </a:r>
          </a:p>
          <a:p>
            <a:pPr>
              <a:defRPr sz="1400"/>
            </a:pPr>
            <a:r>
              <a:rPr dirty="0"/>
              <a:t>Using the model of species change you developed, can you explain how the misuse or overuse of antibiotics are key factors contributing to antibiotic resistance? Please use the ideas of your model and give a VERY DETAILED explanation! </a:t>
            </a:r>
          </a:p>
          <a:p>
            <a:pPr>
              <a:defRPr sz="1400"/>
            </a:pPr>
            <a:r>
              <a:rPr lang="en-US" dirty="0"/>
              <a:t>Application question</a:t>
            </a:r>
            <a:r>
              <a:rPr dirty="0"/>
              <a:t>: </a:t>
            </a:r>
          </a:p>
          <a:p>
            <a:pPr>
              <a:defRPr sz="1400"/>
            </a:pPr>
            <a:r>
              <a:rPr dirty="0"/>
              <a:t>You have a population of harmful bacteria that is making you feel awful and your doctor recommends you take antibiotics for 10 days, one tablet per day. From your natural selection model you know that there is variation within populations. Individuals from the harmful bacteria population that are making you sick are not all the same with respect to antibiotic tolerance. Some individuals when exposed to antibiotic will die quickly; some will need a higher dose to be killed. As you take more antibiotics the dose increases killing those tough ones also. By the end of the treatment you hope all of the individuals of the harmful bacteria population are dead.  You are now free of infection and feel great again (see figure). </a:t>
            </a:r>
          </a:p>
          <a:p>
            <a:pPr>
              <a:defRPr sz="1400"/>
            </a:pPr>
            <a:r>
              <a:rPr dirty="0"/>
              <a:t>Let’s say that on day 4 of your treatment, when you are feeling much better you decide to stop the treatment. Why do you think this is not a good idea? Please explain in detail.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1800smost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endParaRPr lang="en-US" dirty="0"/>
          </a:p>
        </p:txBody>
      </p:sp>
    </p:spTree>
    <p:extLst>
      <p:ext uri="{BB962C8B-B14F-4D97-AF65-F5344CB8AC3E}">
        <p14:creationId xmlns:p14="http://schemas.microsoft.com/office/powerpoint/2010/main" val="12501344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prstGeom prst="rect">
            <a:avLst/>
          </a:prstGeom>
        </p:spPr>
        <p:txBody>
          <a:bodyPr/>
          <a:lstStyle/>
          <a:p>
            <a:endParaRPr/>
          </a:p>
        </p:txBody>
      </p:sp>
      <p:sp>
        <p:nvSpPr>
          <p:cNvPr id="151" name="Shape 151"/>
          <p:cNvSpPr>
            <a:spLocks noGrp="1"/>
          </p:cNvSpPr>
          <p:nvPr>
            <p:ph type="body" sz="quarter" idx="1"/>
          </p:nvPr>
        </p:nvSpPr>
        <p:spPr>
          <a:prstGeom prst="rect">
            <a:avLst/>
          </a:prstGeom>
        </p:spPr>
        <p:txBody>
          <a:bodyPr/>
          <a:lstStyle/>
          <a:p>
            <a:pPr>
              <a:defRPr sz="1400"/>
            </a:pPr>
            <a:r>
              <a:rPr dirty="0"/>
              <a:t>Mr Edleston was an English naturalist who studied insects in the 1800’s. In 1848 he recorded an unusual discovery in his journal. “Today I caught an almost totally black form of Biston betularia (peppered moth) near the centre of Manchester.” This is the first recorded sighting of a dark pepper moth. What was rar</a:t>
            </a:r>
            <a:r>
              <a:rPr lang="en-US" dirty="0"/>
              <a:t>e</a:t>
            </a:r>
            <a:r>
              <a:rPr dirty="0"/>
              <a:t> in 1848 became common over the next 50 years. By 1900, the peppered moth populations in areas around English cities were as much as 98% dark moths. Scientists became curious why this was happening. </a:t>
            </a:r>
          </a:p>
          <a:p>
            <a:pPr>
              <a:defRPr sz="1400"/>
            </a:pPr>
            <a:r>
              <a:rPr dirty="0"/>
              <a:t>During that time, England was experiencing what is known as the Industrial Revolution. Factories were being built, and they ran by burning coal for fuel. The result was a dark smoke that covered the surrounding countryside. Trees that had been light and covered by lichens now were dark and bare. This clearly was having some impact on the moths. Since then, scientists have been working on trying to find out why and how this has happened.</a:t>
            </a:r>
          </a:p>
          <a:p>
            <a:pPr>
              <a:defRPr sz="1400"/>
            </a:pPr>
            <a:r>
              <a:rPr dirty="0"/>
              <a:t>Using the model of species change we developed in class, explain how the dark colored peppered moths came to be the predominant color of moth.  Please remember to use all of the ideas of the model and give a very detailed explanation!</a:t>
            </a:r>
          </a:p>
          <a:p>
            <a:pPr>
              <a:defRPr sz="1400"/>
            </a:pPr>
            <a:r>
              <a:rPr dirty="0"/>
              <a:t>Extra credit: In 1956 the government in the United Kingdom passed a regulation to reduce air pollution. Using your model of natural selection can you predict what happened to color distribution of the peppered moth?  </a:t>
            </a:r>
          </a:p>
          <a:p>
            <a:endParaRPr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Our first story is about peppered moths in England. Before 1800smost all pepper moths were speckled. The first dark peppered moth was collected in 1848.  Soon after that, the population was mostly dark and changed back to mostly speckled after 1950s. Don’t give students too much detail, more about this story will come in the Model Application Segment (and can be used as an assessment). The goal is to show change over time (without explicitly telling the students this yet) and have students think about: </a:t>
            </a:r>
            <a:r>
              <a:rPr lang="en-US" b="1" dirty="0"/>
              <a:t>How did this happen? </a:t>
            </a:r>
          </a:p>
          <a:p>
            <a:pPr>
              <a:defRPr sz="1600"/>
            </a:pPr>
            <a:endParaRPr lang="en-US" b="1" dirty="0"/>
          </a:p>
          <a:p>
            <a:pPr>
              <a:defRPr sz="1600"/>
            </a:pPr>
            <a:r>
              <a:rPr lang="en-US" b="0" dirty="0"/>
              <a:t>If you want more background</a:t>
            </a:r>
            <a:r>
              <a:rPr lang="en-US" b="0" baseline="0" dirty="0"/>
              <a:t> on this story see a </a:t>
            </a:r>
            <a:r>
              <a:rPr lang="en-US" dirty="0"/>
              <a:t>June 2016 article published in</a:t>
            </a:r>
            <a:r>
              <a:rPr lang="en-US" i="1" dirty="0"/>
              <a:t> Science </a:t>
            </a:r>
            <a:r>
              <a:rPr lang="en-US" i="0" dirty="0"/>
              <a:t>that</a:t>
            </a:r>
            <a:r>
              <a:rPr lang="en-US" i="0" baseline="0" dirty="0"/>
              <a:t> </a:t>
            </a:r>
            <a:r>
              <a:rPr lang="en-US" dirty="0"/>
              <a:t>talks about the gene responsible for the change: </a:t>
            </a:r>
            <a:r>
              <a:rPr lang="en-US" u="sng" dirty="0">
                <a:hlinkClick r:id="rId3"/>
              </a:rPr>
              <a:t>https://www.sciencenews.org/article/jumping-gene-turned-peppered-moths-color-soot</a:t>
            </a:r>
            <a:r>
              <a:rPr lang="en-US" dirty="0"/>
              <a:t>. The mutation for dark wing color appeared before the industrial revolution. The variation was there already, what changed was the distribution of the trait</a:t>
            </a:r>
            <a:r>
              <a:rPr lang="en-US" baseline="0" dirty="0"/>
              <a:t> in the population</a:t>
            </a:r>
            <a:r>
              <a:rPr lang="en-US" dirty="0"/>
              <a:t>. </a:t>
            </a:r>
          </a:p>
          <a:p>
            <a:endParaRPr lang="en-US" dirty="0"/>
          </a:p>
        </p:txBody>
      </p:sp>
    </p:spTree>
    <p:extLst>
      <p:ext uri="{BB962C8B-B14F-4D97-AF65-F5344CB8AC3E}">
        <p14:creationId xmlns:p14="http://schemas.microsoft.com/office/powerpoint/2010/main" val="1726185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a:p>
            <a:endParaRPr lang="en-US" dirty="0"/>
          </a:p>
        </p:txBody>
      </p:sp>
    </p:spTree>
    <p:extLst>
      <p:ext uri="{BB962C8B-B14F-4D97-AF65-F5344CB8AC3E}">
        <p14:creationId xmlns:p14="http://schemas.microsoft.com/office/powerpoint/2010/main" val="518716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p:txBody>
      </p:sp>
    </p:spTree>
    <p:extLst>
      <p:ext uri="{BB962C8B-B14F-4D97-AF65-F5344CB8AC3E}">
        <p14:creationId xmlns:p14="http://schemas.microsoft.com/office/powerpoint/2010/main" val="1274598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p:txBody>
      </p:sp>
    </p:spTree>
    <p:extLst>
      <p:ext uri="{BB962C8B-B14F-4D97-AF65-F5344CB8AC3E}">
        <p14:creationId xmlns:p14="http://schemas.microsoft.com/office/powerpoint/2010/main" val="1866780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p:txBody>
      </p:sp>
    </p:spTree>
    <p:extLst>
      <p:ext uri="{BB962C8B-B14F-4D97-AF65-F5344CB8AC3E}">
        <p14:creationId xmlns:p14="http://schemas.microsoft.com/office/powerpoint/2010/main" val="1486135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p:txBody>
      </p:sp>
    </p:spTree>
    <p:extLst>
      <p:ext uri="{BB962C8B-B14F-4D97-AF65-F5344CB8AC3E}">
        <p14:creationId xmlns:p14="http://schemas.microsoft.com/office/powerpoint/2010/main" val="489283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The second story is about the bacteria </a:t>
            </a:r>
            <a:r>
              <a:rPr lang="en-US" i="1" dirty="0"/>
              <a:t>Staphylococcus </a:t>
            </a:r>
            <a:r>
              <a:rPr lang="en-US" i="1" dirty="0" err="1"/>
              <a:t>aureus</a:t>
            </a:r>
            <a:r>
              <a:rPr lang="en-US" i="1" dirty="0"/>
              <a:t>. S. </a:t>
            </a:r>
            <a:r>
              <a:rPr lang="en-US" i="1" dirty="0" err="1"/>
              <a:t>aureus</a:t>
            </a:r>
            <a:r>
              <a:rPr lang="en-US" dirty="0"/>
              <a:t> normally lives on our skin. It is usually harmless unless it enters our body through a wound or scrape. </a:t>
            </a:r>
            <a:r>
              <a:rPr lang="en-US" i="1" dirty="0"/>
              <a:t>S. </a:t>
            </a:r>
            <a:r>
              <a:rPr lang="en-US" i="1" dirty="0" err="1"/>
              <a:t>aureus</a:t>
            </a:r>
            <a:r>
              <a:rPr lang="en-US" dirty="0"/>
              <a:t> can cause a range of illnesses from minor skin infections to life threatening pneumonia, meningitis and sepsis. Here we want to show the </a:t>
            </a:r>
            <a:r>
              <a:rPr lang="en-US" b="1" dirty="0"/>
              <a:t>correlation</a:t>
            </a:r>
            <a:r>
              <a:rPr lang="en-US" dirty="0"/>
              <a:t> between the introduction of antibiotic and the change in antibiotic resistance. The goal is to show the </a:t>
            </a:r>
            <a:r>
              <a:rPr lang="en-US" b="1" dirty="0"/>
              <a:t>distribution of the trait </a:t>
            </a:r>
            <a:r>
              <a:rPr lang="en-US" dirty="0"/>
              <a:t>(antibiotic resistance) changing over time, most likely the change was driven by the usage of antibiotic (new environment). Be careful with your wording so you do not inadvertently introduce</a:t>
            </a:r>
            <a:r>
              <a:rPr lang="en-US" baseline="0" dirty="0"/>
              <a:t> or solidify the common idea that the antibiotic directly changed the bacteria.</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There are several interesting examples of athletes that have been affected by MRSA (Methicillin resistance </a:t>
            </a:r>
            <a:r>
              <a:rPr lang="en-US" i="1" dirty="0"/>
              <a:t>S. </a:t>
            </a:r>
            <a:r>
              <a:rPr lang="en-US" i="1" dirty="0" err="1"/>
              <a:t>aureus</a:t>
            </a:r>
            <a:r>
              <a:rPr lang="en-US" dirty="0"/>
              <a:t>). The</a:t>
            </a:r>
            <a:r>
              <a:rPr lang="en-US" baseline="0" dirty="0"/>
              <a:t> story on the slide is about the general phenomenon of antibiotic resistance emerging over time. This would be an appropriate place to bring in a more specific story or anecdote about antibiotic resistance that your students might find interesting or more connected or relevant to their lives. </a:t>
            </a:r>
            <a:endParaRPr lang="en-US" dirty="0"/>
          </a:p>
        </p:txBody>
      </p:sp>
    </p:spTree>
    <p:extLst>
      <p:ext uri="{BB962C8B-B14F-4D97-AF65-F5344CB8AC3E}">
        <p14:creationId xmlns:p14="http://schemas.microsoft.com/office/powerpoint/2010/main" val="1477780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Our third story is about Darwin’s finches. On the island of</a:t>
            </a:r>
            <a:r>
              <a:rPr lang="en-US" baseline="0" dirty="0"/>
              <a:t> Daphne Major in</a:t>
            </a:r>
            <a:r>
              <a:rPr lang="en-US" dirty="0"/>
              <a:t> the Galapagos (Ecuador) lives a group of birds called the medium ground finches (</a:t>
            </a:r>
            <a:r>
              <a:rPr lang="en-US" i="1" dirty="0" err="1"/>
              <a:t>Geospiza</a:t>
            </a:r>
            <a:r>
              <a:rPr lang="en-US" i="1" dirty="0"/>
              <a:t> </a:t>
            </a:r>
            <a:r>
              <a:rPr lang="en-US" i="1" dirty="0" err="1"/>
              <a:t>fortis</a:t>
            </a:r>
            <a:r>
              <a:rPr lang="en-US" dirty="0"/>
              <a:t>) (they only live in this part of the world). Within the population of these finches there is a lot of variation in beak depth (just like we see variation in many traits in humans e.g. hair color, height, eye color, </a:t>
            </a:r>
            <a:r>
              <a:rPr lang="en-US" dirty="0" err="1"/>
              <a:t>etc</a:t>
            </a:r>
            <a:r>
              <a:rPr lang="en-US" dirty="0"/>
              <a:t>). Many researchers have been interested in these finches since the time of Darwin. In particular, two researchers Peter and Rosemary Grant from Princeton University</a:t>
            </a:r>
            <a:r>
              <a:rPr lang="en-US" baseline="0" dirty="0"/>
              <a:t> </a:t>
            </a:r>
            <a:r>
              <a:rPr lang="en-US" dirty="0"/>
              <a:t>have been studying the finches since the 70s. Every year they go to the islands with a group of students and make many measurements of the birds including beak depth and environmental conditions. This is a long-term ecological study which provides a detailed look at the variation within these populations from year to year. The diversity of finches on the islands is large and there is little human intervention; an ideal situation to study populations.</a:t>
            </a:r>
            <a:r>
              <a:rPr lang="en-US" baseline="0" dirty="0"/>
              <a:t> </a:t>
            </a:r>
            <a:r>
              <a:rPr lang="en-US" dirty="0"/>
              <a:t>The researchers noticed a surprising shift in average beak depth between 1976 and 1978 in one population of finches. Finches borne in 1976 had in average a beak depth of 9.2cm. In contrast, finches borne in 1978 had a beak depth of 9.7. Finches reproduce every year and average clutch is three eggs. </a:t>
            </a:r>
          </a:p>
        </p:txBody>
      </p:sp>
    </p:spTree>
    <p:extLst>
      <p:ext uri="{BB962C8B-B14F-4D97-AF65-F5344CB8AC3E}">
        <p14:creationId xmlns:p14="http://schemas.microsoft.com/office/powerpoint/2010/main" val="118865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tool many MBER teachers use is the</a:t>
            </a:r>
            <a:r>
              <a:rPr lang="en-US" baseline="0" dirty="0"/>
              <a:t> “hide slide” feature. If you go up under the slide show menu you will see “hide slide” in the drop down. If you click that for any given slide it will still show up (as grayed out in the slide sorter) but when you play the </a:t>
            </a:r>
            <a:r>
              <a:rPr lang="en-US" baseline="0" dirty="0" err="1"/>
              <a:t>ppt</a:t>
            </a:r>
            <a:r>
              <a:rPr lang="en-US" baseline="0" dirty="0"/>
              <a:t> in presentation mode it will not display.</a:t>
            </a:r>
            <a:endParaRPr lang="en-US" dirty="0"/>
          </a:p>
        </p:txBody>
      </p:sp>
    </p:spTree>
    <p:extLst>
      <p:ext uri="{BB962C8B-B14F-4D97-AF65-F5344CB8AC3E}">
        <p14:creationId xmlns:p14="http://schemas.microsoft.com/office/powerpoint/2010/main" val="1381629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dirty="0"/>
              <a:t>TEACHER NOTES: </a:t>
            </a:r>
          </a:p>
          <a:p>
            <a:pPr>
              <a:defRPr sz="1600">
                <a:latin typeface="Arial"/>
                <a:ea typeface="Arial"/>
                <a:cs typeface="Arial"/>
                <a:sym typeface="Arial"/>
              </a:defRPr>
            </a:pPr>
            <a:r>
              <a:rPr lang="en-US" dirty="0"/>
              <a:t>Our third story is about Darwin’s finches. On the island of</a:t>
            </a:r>
            <a:r>
              <a:rPr lang="en-US" baseline="0" dirty="0"/>
              <a:t> Daphne Major in</a:t>
            </a:r>
            <a:r>
              <a:rPr lang="en-US" dirty="0"/>
              <a:t> the Galapagos (Ecuador) lives a group of birds called the medium ground finches (</a:t>
            </a:r>
            <a:r>
              <a:rPr lang="en-US" i="1" dirty="0" err="1"/>
              <a:t>Geospiza</a:t>
            </a:r>
            <a:r>
              <a:rPr lang="en-US" i="1" dirty="0"/>
              <a:t> </a:t>
            </a:r>
            <a:r>
              <a:rPr lang="en-US" i="1" dirty="0" err="1"/>
              <a:t>fortis</a:t>
            </a:r>
            <a:r>
              <a:rPr lang="en-US" dirty="0"/>
              <a:t>) (they only live in this part of the world). Within the population of these finches there is a lot of variation in beak depth (just like we see variation in many traits in humans e.g. hair color, height, eye color, </a:t>
            </a:r>
            <a:r>
              <a:rPr lang="en-US" dirty="0" err="1"/>
              <a:t>etc</a:t>
            </a:r>
            <a:r>
              <a:rPr lang="en-US" dirty="0"/>
              <a:t>). Many researchers have been interested in these finches since the time of Darwin. In particular, two researchers Peter and Rosemary Grant from Princeton University</a:t>
            </a:r>
            <a:r>
              <a:rPr lang="en-US" baseline="0" dirty="0"/>
              <a:t> </a:t>
            </a:r>
            <a:r>
              <a:rPr lang="en-US" dirty="0"/>
              <a:t>have been studying the finches since the 70s. Every year they go to the islands with a group of students and make many measurements of the birds including beak depth and environmental conditions. This is a long-term ecological study which provides a detailed look at the variation within these populations from year to year. The diversity of finches on the islands is large and there is little human intervention; an ideal situation to study populations.</a:t>
            </a:r>
            <a:r>
              <a:rPr lang="en-US" baseline="0" dirty="0"/>
              <a:t> </a:t>
            </a:r>
            <a:r>
              <a:rPr lang="en-US" dirty="0"/>
              <a:t>The researchers noticed a surprising shift in average beak depth between 1976 and 1978 in one population of finches. Finches borne in 1976 had in average a beak depth of 9.2cm. In contrast, finches borne in 1978 had a beak depth of 9.7. Finches reproduce every year and average clutch is three eggs. </a:t>
            </a:r>
          </a:p>
        </p:txBody>
      </p:sp>
    </p:spTree>
    <p:extLst>
      <p:ext uri="{BB962C8B-B14F-4D97-AF65-F5344CB8AC3E}">
        <p14:creationId xmlns:p14="http://schemas.microsoft.com/office/powerpoint/2010/main" val="15679159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sz="1600"/>
            </a:pPr>
            <a:r>
              <a:rPr lang="en-US" dirty="0"/>
              <a:t>TEACHER NOTES: </a:t>
            </a:r>
          </a:p>
          <a:p>
            <a:pPr>
              <a:defRPr sz="1600"/>
            </a:pPr>
            <a:r>
              <a:rPr lang="en-US" dirty="0"/>
              <a:t>This</a:t>
            </a:r>
            <a:r>
              <a:rPr lang="en-US" baseline="0" dirty="0"/>
              <a:t> is a different representation of the same graphs emphasizing that the </a:t>
            </a:r>
            <a:r>
              <a:rPr lang="en-US" b="1" baseline="0" dirty="0"/>
              <a:t>average</a:t>
            </a:r>
            <a:r>
              <a:rPr lang="en-US" baseline="0" dirty="0"/>
              <a:t> bill depth changed over time but do note that there is variation in both graphs. It is the distribution of bill depths that has changed over time. In other words, there are more finches in the population with deeper bills in 1978 than there were in 1976</a:t>
            </a:r>
            <a:endParaRPr lang="en-US" dirty="0"/>
          </a:p>
        </p:txBody>
      </p:sp>
    </p:spTree>
    <p:extLst>
      <p:ext uri="{BB962C8B-B14F-4D97-AF65-F5344CB8AC3E}">
        <p14:creationId xmlns:p14="http://schemas.microsoft.com/office/powerpoint/2010/main" val="6337174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Now</a:t>
            </a:r>
            <a:r>
              <a:rPr lang="en-US" baseline="0" dirty="0"/>
              <a:t> that students have listened to three stories, ask them to consider what the three stories have in common. Teachers who have implemented this sort of task have found it useful for students to have time to write down some thoughts individually before transitioning into a think-pair-share for a few minutes. There is a box on the doodle sheet for students to write down what they noticed (Doodle A)</a:t>
            </a:r>
          </a:p>
          <a:p>
            <a:pPr marL="0" marR="0" indent="0" defTabSz="457200" eaLnBrk="1" fontAlgn="auto" latinLnBrk="0" hangingPunct="1">
              <a:lnSpc>
                <a:spcPct val="117999"/>
              </a:lnSpc>
              <a:spcBef>
                <a:spcPts val="0"/>
              </a:spcBef>
              <a:spcAft>
                <a:spcPts val="0"/>
              </a:spcAft>
              <a:buClrTx/>
              <a:buSzTx/>
              <a:buFontTx/>
              <a:buNone/>
              <a:tabLst/>
              <a:defRPr/>
            </a:pPr>
            <a:endParaRPr lang="en-US" b="1" baseline="0" dirty="0"/>
          </a:p>
          <a:p>
            <a:pPr marL="0" marR="0" indent="0" defTabSz="457200" eaLnBrk="1" fontAlgn="auto" latinLnBrk="0" hangingPunct="1">
              <a:lnSpc>
                <a:spcPct val="117999"/>
              </a:lnSpc>
              <a:spcBef>
                <a:spcPts val="0"/>
              </a:spcBef>
              <a:spcAft>
                <a:spcPts val="0"/>
              </a:spcAft>
              <a:buClrTx/>
              <a:buSzTx/>
              <a:buFontTx/>
              <a:buNone/>
              <a:tabLst/>
              <a:defRPr/>
            </a:pPr>
            <a:r>
              <a:rPr lang="en-US" b="0" baseline="0" dirty="0"/>
              <a:t>Our goal here is to position students as generators of knowledge, which is why it is so important to pause and let them make sense of and process the three stories here. </a:t>
            </a:r>
            <a:endParaRPr lang="en-US" b="0" dirty="0"/>
          </a:p>
          <a:p>
            <a:endParaRPr lang="en-US" dirty="0"/>
          </a:p>
        </p:txBody>
      </p:sp>
    </p:spTree>
    <p:extLst>
      <p:ext uri="{BB962C8B-B14F-4D97-AF65-F5344CB8AC3E}">
        <p14:creationId xmlns:p14="http://schemas.microsoft.com/office/powerpoint/2010/main" val="16876297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Once students have finished discussing with a partner, have them share out what they observed in the three</a:t>
            </a:r>
            <a:r>
              <a:rPr lang="en-US" baseline="0" dirty="0"/>
              <a:t> stories. It’s helpful to write what they noticed directly into this PowerPoint (using the empty text box on this slide), or to write what they share on a board that is visible to the class (such as a whiteboard in the front of the room). </a:t>
            </a:r>
            <a:r>
              <a:rPr lang="en-US" b="0" baseline="0" dirty="0"/>
              <a:t>This is a great way of making student ideas public so that others may consider them as well, and is a common strategy used throughout MBER Biology. This stage is very important because it helps students to see that their ideas will be valued and it serves a cognitive purpose as well: observing phenomena helps to activate their prior knowledge--all students have productive ideas about what happens in the natural world! </a:t>
            </a:r>
            <a:endParaRPr lang="en-US" b="0" dirty="0"/>
          </a:p>
          <a:p>
            <a:endParaRPr lang="en-US" dirty="0"/>
          </a:p>
          <a:p>
            <a:r>
              <a:rPr lang="en-US" dirty="0"/>
              <a:t>If students are vague or provide one-word answers, ask them to clarify</a:t>
            </a:r>
            <a:r>
              <a:rPr lang="en-US" baseline="0" dirty="0"/>
              <a:t> or expand on their observations.</a:t>
            </a:r>
          </a:p>
          <a:p>
            <a:endParaRPr lang="en-US" baseline="0" dirty="0"/>
          </a:p>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b="1" baseline="0" dirty="0"/>
              <a:t>It may be useful to get all the ideas down first before guiding students towards the idea that something (traits/characteristics/etc.) changed over time</a:t>
            </a:r>
            <a:r>
              <a:rPr lang="en-US" baseline="0" dirty="0"/>
              <a:t>. This is usually intuitive for the students. The following list includes some of the patterns identified by previous MBER students:</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They were all living organisms.</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Over time things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Their appearance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Their color changed.</a:t>
            </a:r>
          </a:p>
          <a:p>
            <a:pPr marL="342900" marR="0" indent="-342900" defTabSz="457200" eaLnBrk="1" fontAlgn="auto" latinLnBrk="0" hangingPunct="1">
              <a:lnSpc>
                <a:spcPct val="117999"/>
              </a:lnSpc>
              <a:spcBef>
                <a:spcPts val="0"/>
              </a:spcBef>
              <a:spcAft>
                <a:spcPts val="0"/>
              </a:spcAft>
              <a:buClrTx/>
              <a:buSzTx/>
              <a:buFontTx/>
              <a:buAutoNum type="arabicPeriod"/>
              <a:tabLst/>
              <a:defRPr sz="1600">
                <a:latin typeface="Arial"/>
                <a:ea typeface="Arial"/>
                <a:cs typeface="Arial"/>
                <a:sym typeface="Arial"/>
              </a:defRPr>
            </a:pPr>
            <a:r>
              <a:rPr lang="en-US" baseline="0" dirty="0"/>
              <a:t>They adapted.</a:t>
            </a:r>
          </a:p>
          <a:p>
            <a:pPr marL="0" marR="0" indent="0"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endParaRPr lang="en-US" b="1" dirty="0"/>
          </a:p>
          <a:p>
            <a:endParaRPr lang="en-US" dirty="0"/>
          </a:p>
        </p:txBody>
      </p:sp>
    </p:spTree>
    <p:extLst>
      <p:ext uri="{BB962C8B-B14F-4D97-AF65-F5344CB8AC3E}">
        <p14:creationId xmlns:p14="http://schemas.microsoft.com/office/powerpoint/2010/main" val="1022805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b="0" dirty="0"/>
              <a:t>Once</a:t>
            </a:r>
            <a:r>
              <a:rPr lang="en-US" b="0" baseline="0" dirty="0"/>
              <a:t> students have identified that the species in the three stories have changed, show them this slide so that they have a chance to connect their ideas back to the fossil record they discussed in UD Part 1. The goal here is for students to distinguish between changes in the distribution of species on the planet over time versus changes in populations of the same species over shorter periods of time. We might wonder if these two processes are connected. If that comes up, get it up into the parking lot so you don’t lose track of it. Connections like this are exactly what we are trying to work out throughout the full MBER-Bio sequence.</a:t>
            </a:r>
            <a:endParaRPr lang="en-US" b="0" dirty="0"/>
          </a:p>
          <a:p>
            <a:endParaRPr lang="en-US" dirty="0"/>
          </a:p>
        </p:txBody>
      </p:sp>
    </p:spTree>
    <p:extLst>
      <p:ext uri="{BB962C8B-B14F-4D97-AF65-F5344CB8AC3E}">
        <p14:creationId xmlns:p14="http://schemas.microsoft.com/office/powerpoint/2010/main" val="3875493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b="0" dirty="0"/>
              <a:t>Tell</a:t>
            </a:r>
            <a:r>
              <a:rPr lang="en-US" b="0" baseline="0" dirty="0"/>
              <a:t> students that they have now identified a naturally occurring phenomenon---something puzzling to figure out! That traits tend to change in populations over time! [insert the wording your class generated to reflect what the students said during discussion—using their language is important for fostering their agency to generate knowledge—we want them to know that what they say is important!]</a:t>
            </a:r>
          </a:p>
          <a:p>
            <a:pPr marL="0" marR="0" indent="0" defTabSz="457200" eaLnBrk="1" fontAlgn="auto" latinLnBrk="0" hangingPunct="1">
              <a:lnSpc>
                <a:spcPct val="117999"/>
              </a:lnSpc>
              <a:spcBef>
                <a:spcPts val="0"/>
              </a:spcBef>
              <a:spcAft>
                <a:spcPts val="0"/>
              </a:spcAft>
              <a:buClrTx/>
              <a:buSzTx/>
              <a:buFontTx/>
              <a:buNone/>
              <a:tabLst/>
              <a:defRPr/>
            </a:pPr>
            <a:endParaRPr lang="en-US" b="0" baseline="0" dirty="0"/>
          </a:p>
          <a:p>
            <a:pPr marL="0" marR="0" indent="0" defTabSz="457200" eaLnBrk="1" fontAlgn="auto" latinLnBrk="0" hangingPunct="1">
              <a:lnSpc>
                <a:spcPct val="117999"/>
              </a:lnSpc>
              <a:spcBef>
                <a:spcPts val="0"/>
              </a:spcBef>
              <a:spcAft>
                <a:spcPts val="0"/>
              </a:spcAft>
              <a:buClrTx/>
              <a:buSzTx/>
              <a:buFontTx/>
              <a:buNone/>
              <a:tabLst/>
              <a:defRPr/>
            </a:pPr>
            <a:r>
              <a:rPr lang="en-US" b="0" baseline="0" dirty="0"/>
              <a:t>Have them write the phenomenon on their doodle sheet in Box B.</a:t>
            </a:r>
            <a:endParaRPr lang="en-US" dirty="0"/>
          </a:p>
        </p:txBody>
      </p:sp>
    </p:spTree>
    <p:extLst>
      <p:ext uri="{BB962C8B-B14F-4D97-AF65-F5344CB8AC3E}">
        <p14:creationId xmlns:p14="http://schemas.microsoft.com/office/powerpoint/2010/main" val="6217899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185152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Although we have flagged this as a separate learning segment because</a:t>
            </a:r>
            <a:r>
              <a:rPr lang="en-US" baseline="0" dirty="0"/>
              <a:t> we have moved on the reasoning triangle from exploring a phenomenon to generating questions, this transition should be fairly seamless for students. Thus this slide picks up directly from where the conversation should have been when using slide 23. </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dirty="0"/>
              <a:t>Students may need a</a:t>
            </a:r>
            <a:r>
              <a:rPr lang="en-US" baseline="0" dirty="0"/>
              <a:t> minute or two to consider this question on their own before discussing it in pairs or in groups. They can write their questions down in Box C on the natural selection doodle sheet.</a:t>
            </a:r>
            <a:endParaRPr lang="en-US" b="0"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5894046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sz="1600">
                <a:latin typeface="Arial"/>
                <a:ea typeface="Arial"/>
                <a:cs typeface="Arial"/>
                <a:sym typeface="Arial"/>
              </a:defRPr>
            </a:pPr>
            <a:r>
              <a:rPr lang="en-US" baseline="0" dirty="0"/>
              <a:t>Once students have had a chance to discuss and to write down their questions on the doodle sheet, have them share out their questions and list them somewhere visible, such as in this </a:t>
            </a:r>
            <a:r>
              <a:rPr lang="en-US" baseline="0" dirty="0" err="1"/>
              <a:t>powerpoint</a:t>
            </a:r>
            <a:r>
              <a:rPr lang="en-US" baseline="0" dirty="0"/>
              <a:t> (in the placeholder text box) or on a whiteboard.</a:t>
            </a:r>
            <a:endParaRPr lang="en-US" dirty="0"/>
          </a:p>
          <a:p>
            <a:pPr>
              <a:defRPr sz="1600">
                <a:latin typeface="Arial"/>
                <a:ea typeface="Arial"/>
                <a:cs typeface="Arial"/>
                <a:sym typeface="Arial"/>
              </a:defRPr>
            </a:pPr>
            <a:endParaRPr lang="en-US" dirty="0"/>
          </a:p>
          <a:p>
            <a:pPr>
              <a:defRPr sz="1600">
                <a:latin typeface="Arial"/>
                <a:ea typeface="Arial"/>
                <a:cs typeface="Arial"/>
                <a:sym typeface="Arial"/>
              </a:defRPr>
            </a:pPr>
            <a:r>
              <a:rPr lang="en-US" dirty="0"/>
              <a:t>After ideas are listed,</a:t>
            </a:r>
            <a:r>
              <a:rPr lang="en-US" baseline="0" dirty="0"/>
              <a:t> it may be necessary to have students combine similar questions, or even to ask them “is there one question that could help us answer all/most of these?” </a:t>
            </a:r>
            <a:r>
              <a:rPr lang="en-US" dirty="0"/>
              <a:t>Ideally their driving question will be around change over time. </a:t>
            </a:r>
            <a:r>
              <a:rPr lang="en-US" b="1" dirty="0"/>
              <a:t>How do traits change over time? </a:t>
            </a:r>
            <a:r>
              <a:rPr lang="en-US" b="0" dirty="0"/>
              <a:t>But,</a:t>
            </a:r>
            <a:r>
              <a:rPr lang="en-US" b="0" baseline="0" dirty="0"/>
              <a:t> it doesn’t need to be exactly written in this way–student language is powerful for helping them realize that their ideas and questions matter. Once you have decided on the driving question for this triangle, have the students record it in Doodle Box D.</a:t>
            </a:r>
          </a:p>
          <a:p>
            <a:pPr>
              <a:defRPr sz="1600">
                <a:latin typeface="Arial"/>
                <a:ea typeface="Arial"/>
                <a:cs typeface="Arial"/>
                <a:sym typeface="Arial"/>
              </a:defRPr>
            </a:pPr>
            <a:endParaRPr lang="en-US" b="1" dirty="0"/>
          </a:p>
          <a:p>
            <a:pPr>
              <a:defRPr sz="1600">
                <a:latin typeface="Arial"/>
                <a:ea typeface="Arial"/>
                <a:cs typeface="Arial"/>
                <a:sym typeface="Arial"/>
              </a:defRPr>
            </a:pPr>
            <a:r>
              <a:rPr lang="en-US" b="0" dirty="0"/>
              <a:t>Examples</a:t>
            </a:r>
            <a:r>
              <a:rPr lang="en-US" b="0" baseline="0" dirty="0"/>
              <a:t> of questions students have asked include:</a:t>
            </a:r>
          </a:p>
          <a:p>
            <a:pPr>
              <a:defRPr sz="1600">
                <a:latin typeface="Arial"/>
                <a:ea typeface="Arial"/>
                <a:cs typeface="Arial"/>
                <a:sym typeface="Arial"/>
              </a:defRPr>
            </a:pPr>
            <a:r>
              <a:rPr lang="en-US" b="0" baseline="0" dirty="0"/>
              <a:t>How are they all the same?</a:t>
            </a:r>
          </a:p>
          <a:p>
            <a:pPr>
              <a:defRPr sz="1600">
                <a:latin typeface="Arial"/>
                <a:ea typeface="Arial"/>
                <a:cs typeface="Arial"/>
                <a:sym typeface="Arial"/>
              </a:defRPr>
            </a:pPr>
            <a:r>
              <a:rPr lang="en-US" b="0" baseline="0" dirty="0"/>
              <a:t>How are they all connected?</a:t>
            </a:r>
          </a:p>
          <a:p>
            <a:pPr>
              <a:defRPr sz="1600">
                <a:latin typeface="Arial"/>
                <a:ea typeface="Arial"/>
                <a:cs typeface="Arial"/>
                <a:sym typeface="Arial"/>
              </a:defRPr>
            </a:pPr>
            <a:r>
              <a:rPr lang="en-US" b="0" baseline="0" dirty="0"/>
              <a:t>What allows the organisms to change?</a:t>
            </a:r>
          </a:p>
          <a:p>
            <a:pPr>
              <a:defRPr sz="1600">
                <a:latin typeface="Arial"/>
                <a:ea typeface="Arial"/>
                <a:cs typeface="Arial"/>
                <a:sym typeface="Arial"/>
              </a:defRPr>
            </a:pPr>
            <a:r>
              <a:rPr lang="en-US" b="0" baseline="0" dirty="0"/>
              <a:t>How long have these changes been happening?</a:t>
            </a:r>
          </a:p>
          <a:p>
            <a:pPr>
              <a:defRPr sz="1600">
                <a:latin typeface="Arial"/>
                <a:ea typeface="Arial"/>
                <a:cs typeface="Arial"/>
                <a:sym typeface="Arial"/>
              </a:defRPr>
            </a:pPr>
            <a:r>
              <a:rPr lang="en-US" b="0" baseline="0" dirty="0"/>
              <a:t>Did changes in habitat have something to do with the change?</a:t>
            </a:r>
          </a:p>
          <a:p>
            <a:pPr>
              <a:defRPr sz="1600">
                <a:latin typeface="Arial"/>
                <a:ea typeface="Arial"/>
                <a:cs typeface="Arial"/>
                <a:sym typeface="Arial"/>
              </a:defRPr>
            </a:pPr>
            <a:endParaRPr lang="en-US" b="0" baseline="0" dirty="0"/>
          </a:p>
          <a:p>
            <a:pPr marL="0" marR="0" indent="0" algn="l" defTabSz="457200" eaLnBrk="1" fontAlgn="auto" latinLnBrk="0" hangingPunct="1">
              <a:lnSpc>
                <a:spcPct val="117999"/>
              </a:lnSpc>
              <a:spcBef>
                <a:spcPts val="0"/>
              </a:spcBef>
              <a:spcAft>
                <a:spcPts val="0"/>
              </a:spcAft>
              <a:buClrTx/>
              <a:buSzTx/>
              <a:buFontTx/>
              <a:buNone/>
              <a:tabLst/>
              <a:defRPr sz="1600">
                <a:latin typeface="Arial"/>
                <a:ea typeface="Arial"/>
                <a:cs typeface="Arial"/>
                <a:sym typeface="Arial"/>
              </a:defRPr>
            </a:pPr>
            <a:r>
              <a:rPr lang="en-US" b="0" baseline="0" dirty="0"/>
              <a:t>Additional note: One way to handle productive questions that are not well-aligned to where you are headed right now is to keep track of them in </a:t>
            </a:r>
            <a:r>
              <a:rPr lang="en-US" dirty="0"/>
              <a:t>the </a:t>
            </a:r>
            <a:r>
              <a:rPr lang="en-US" b="1" dirty="0"/>
              <a:t>Questions Parking Lot</a:t>
            </a:r>
            <a:r>
              <a:rPr lang="en-US" dirty="0"/>
              <a:t> to be reviewed throughout the year. Hopefully</a:t>
            </a:r>
            <a:r>
              <a:rPr lang="en-US" baseline="0" dirty="0"/>
              <a:t> you have already established this in your classroom from working on the first few models, but if not, now is a great time to get this posted. </a:t>
            </a:r>
            <a:endParaRPr lang="en-US" dirty="0"/>
          </a:p>
          <a:p>
            <a:pPr>
              <a:defRPr sz="1600">
                <a:latin typeface="Arial"/>
                <a:ea typeface="Arial"/>
                <a:cs typeface="Arial"/>
                <a:sym typeface="Arial"/>
              </a:defRPr>
            </a:pPr>
            <a:endParaRPr lang="en-US" b="0" baseline="0"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623210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p>
            <a:r>
              <a:t>Not meant to show to students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4873725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students that we will now</a:t>
            </a:r>
            <a:r>
              <a:rPr lang="en-US" baseline="0" dirty="0"/>
              <a:t> begin to write down some ideas that might help to answer the question. </a:t>
            </a:r>
            <a:r>
              <a:rPr lang="en-US" dirty="0"/>
              <a:t>Have students write down their ideas–their</a:t>
            </a:r>
            <a:r>
              <a:rPr lang="en-US" baseline="0" dirty="0"/>
              <a:t> initial model– that might help them to answer the question. </a:t>
            </a:r>
            <a:r>
              <a:rPr lang="en-US" sz="2200" dirty="0">
                <a:effectLst/>
                <a:latin typeface="Helvetica Neue"/>
                <a:ea typeface="Helvetica Neue"/>
                <a:cs typeface="Helvetica Neue"/>
                <a:sym typeface="Helvetica Neue"/>
              </a:rPr>
              <a:t>The goal for students is to begin brainstorming initial explanations for what might have led to the observed changes in the three stories. We hope to tap into students' curiosity and prior knowledge.</a:t>
            </a:r>
          </a:p>
          <a:p>
            <a:endParaRPr lang="en-US"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will be a very speculative process, some ideas will be great, some not that great, some will be well developed others not.  At this point</a:t>
            </a:r>
            <a:r>
              <a:rPr lang="en-US" sz="2200" baseline="0" dirty="0">
                <a:effectLst/>
                <a:latin typeface="Helvetica Neue"/>
                <a:ea typeface="Helvetica Neue"/>
                <a:cs typeface="Helvetica Neue"/>
                <a:sym typeface="Helvetica Neue"/>
              </a:rPr>
              <a:t> the purpose is to surface their thinking and not to evaluate the ideas. In the subsequent learning segments, we will explore the ideas in more depth and decide if they should stay, go, or be revised. </a:t>
            </a:r>
            <a:r>
              <a:rPr lang="en-US" dirty="0">
                <a:effectLst/>
              </a:rPr>
              <a:t> </a:t>
            </a:r>
          </a:p>
          <a:p>
            <a:endParaRPr lang="en-US" baseline="0" dirty="0">
              <a:effectLst/>
            </a:endParaRPr>
          </a:p>
          <a:p>
            <a:r>
              <a:rPr lang="en-US" baseline="0" dirty="0"/>
              <a:t>Once again, giving students a chance to write the ideas down individually, before discussing in groups may be helpful. [Don’t forget to add the question in this slide to reflect the question the students generated--student language is important].</a:t>
            </a:r>
          </a:p>
          <a:p>
            <a:endParaRPr lang="en-US" baseline="0" dirty="0"/>
          </a:p>
          <a:p>
            <a:r>
              <a:rPr lang="en-US" baseline="0" dirty="0"/>
              <a:t>There is a box on the doodle sheet for students to write down their initial ideas. In addition to this individual record we suggest you keep a collective public record of these early ideas somewhere in the classroom. [template provided in next slide] Remind students that these ideas may change as they find evidence that may or may not support these initial model ideas. </a:t>
            </a:r>
          </a:p>
          <a:p>
            <a:endParaRPr lang="en-US" dirty="0"/>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0870805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Template for recording initial model ideas. We suggest that this should</a:t>
            </a:r>
            <a:r>
              <a:rPr lang="en-US" baseline="0" dirty="0"/>
              <a:t> also be made into a version that can be displayed in the classroom so that it can be a </a:t>
            </a:r>
            <a:r>
              <a:rPr lang="en-US" baseline="0" dirty="0" err="1"/>
              <a:t>touchpoint</a:t>
            </a:r>
            <a:r>
              <a:rPr lang="en-US" baseline="0" dirty="0"/>
              <a:t> to return to over the subsequent learning segments. Most teachers choose to display it on chart paper along with the driving question for the triangle. </a:t>
            </a:r>
            <a:endParaRPr lang="en-US" dirty="0"/>
          </a:p>
        </p:txBody>
      </p:sp>
    </p:spTree>
    <p:extLst>
      <p:ext uri="{BB962C8B-B14F-4D97-AF65-F5344CB8AC3E}">
        <p14:creationId xmlns:p14="http://schemas.microsoft.com/office/powerpoint/2010/main" val="1586433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dirty="0"/>
              <a:t>Formative assessments</a:t>
            </a:r>
            <a:r>
              <a:rPr lang="en-US" baseline="0" dirty="0"/>
              <a:t> are most effective when NOT graded. A primary function of formative assessments is to inform you, the teacher, of student thinking so that you can adjust instruction appropriately to support the development of student ideas and correct misinterpretations or misconceptions. </a:t>
            </a:r>
            <a:endParaRPr lang="en-US" dirty="0"/>
          </a:p>
          <a:p>
            <a:pPr algn="l" defTabSz="457200" rtl="0" latinLnBrk="0">
              <a:lnSpc>
                <a:spcPct val="117999"/>
              </a:lnSpc>
            </a:pPr>
            <a:endParaRPr lang="en-US" dirty="0"/>
          </a:p>
        </p:txBody>
      </p:sp>
    </p:spTree>
    <p:extLst>
      <p:ext uri="{BB962C8B-B14F-4D97-AF65-F5344CB8AC3E}">
        <p14:creationId xmlns:p14="http://schemas.microsoft.com/office/powerpoint/2010/main" val="6397208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8105218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916102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Tell students that in order to refine our</a:t>
            </a:r>
            <a:r>
              <a:rPr lang="en-US" baseline="0" dirty="0"/>
              <a:t> model and to answer our question, we’re going to return to the finches. Maybe they can help us refine our model to answer the question we have about HOW populations change over time?</a:t>
            </a:r>
          </a:p>
          <a:p>
            <a:endParaRPr lang="en-US" baseline="0" dirty="0"/>
          </a:p>
          <a:p>
            <a:r>
              <a:rPr lang="en-US" baseline="0" dirty="0"/>
              <a:t>Have students read the background information about the finches. Use your favorite reading/literacy strategy for this. OR, use one of the two reading strategies on the next slide. OR, you can use the 3 slides that follow after the next one.</a:t>
            </a:r>
          </a:p>
          <a:p>
            <a:endParaRPr lang="en-US" baseline="0" dirty="0"/>
          </a:p>
          <a:p>
            <a:r>
              <a:rPr lang="en-US" baseline="0" dirty="0"/>
              <a:t>After students have read the handout, have them share out things they learned about the finches. It’s not necessary to have them write these down anywhere at this point. We just want them to start to think about the finches a bit more in depth.</a:t>
            </a:r>
          </a:p>
          <a:p>
            <a:endParaRPr lang="en-US" baseline="0" dirty="0"/>
          </a:p>
          <a:p>
            <a:r>
              <a:rPr lang="en-US" baseline="0" dirty="0"/>
              <a:t>Next, ask them if there are any questions we can ask about the finches that can help us answer our big question (how do traits change over time?). The goal here is for them to ask something like </a:t>
            </a:r>
            <a:r>
              <a:rPr lang="en-US" b="1" baseline="0" dirty="0"/>
              <a:t>why did the finches beaks change over time? </a:t>
            </a:r>
            <a:r>
              <a:rPr lang="en-US" b="0" baseline="0" dirty="0"/>
              <a:t>Have them write this question down on their doodle sheet in Box F. [then insert this question in slide 52]</a:t>
            </a:r>
          </a:p>
          <a:p>
            <a:endParaRPr lang="en-US" b="0" baseline="0" dirty="0"/>
          </a:p>
          <a:p>
            <a:r>
              <a:rPr lang="en-US" b="0" baseline="0" dirty="0"/>
              <a:t>Next, ask the students if they would like more, detailed information about the finches to help answer their question.</a:t>
            </a:r>
            <a:endParaRPr lang="en-US" baseline="0" dirty="0"/>
          </a:p>
          <a:p>
            <a:endParaRPr lang="en-US" baseline="0" dirty="0"/>
          </a:p>
          <a:p>
            <a:endParaRPr lang="en-US" dirty="0"/>
          </a:p>
        </p:txBody>
      </p:sp>
    </p:spTree>
    <p:extLst>
      <p:ext uri="{BB962C8B-B14F-4D97-AF65-F5344CB8AC3E}">
        <p14:creationId xmlns:p14="http://schemas.microsoft.com/office/powerpoint/2010/main" val="9756707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Paired Reading Protocol and Summary Protocol from </a:t>
            </a:r>
            <a:r>
              <a:rPr lang="en-US" i="1" dirty="0"/>
              <a:t>Success in Science through Dialogue, Reading,</a:t>
            </a:r>
            <a:r>
              <a:rPr lang="en-US" i="1" baseline="0" dirty="0"/>
              <a:t> and Writing</a:t>
            </a:r>
            <a:r>
              <a:rPr lang="en-US" i="0" baseline="0" dirty="0"/>
              <a:t>, 2011, </a:t>
            </a:r>
            <a:r>
              <a:rPr lang="en-US" i="0" baseline="0" dirty="0" err="1"/>
              <a:t>Beachamp</a:t>
            </a:r>
            <a:r>
              <a:rPr lang="en-US" i="0" baseline="0" dirty="0"/>
              <a:t>, </a:t>
            </a:r>
            <a:r>
              <a:rPr lang="en-US" i="0" baseline="0" dirty="0" err="1"/>
              <a:t>Kusnick</a:t>
            </a:r>
            <a:r>
              <a:rPr lang="en-US" i="0" baseline="0" dirty="0"/>
              <a:t>, and McCallum.</a:t>
            </a:r>
            <a:endParaRPr dirty="0"/>
          </a:p>
        </p:txBody>
      </p:sp>
    </p:spTree>
    <p:extLst>
      <p:ext uri="{BB962C8B-B14F-4D97-AF65-F5344CB8AC3E}">
        <p14:creationId xmlns:p14="http://schemas.microsoft.com/office/powerpoint/2010/main" val="1037893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endParaRPr lang="en-US" dirty="0"/>
          </a:p>
        </p:txBody>
      </p:sp>
    </p:spTree>
    <p:extLst>
      <p:ext uri="{BB962C8B-B14F-4D97-AF65-F5344CB8AC3E}">
        <p14:creationId xmlns:p14="http://schemas.microsoft.com/office/powerpoint/2010/main" val="859804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p>
          <a:p>
            <a:endParaRPr lang="en-US" baseline="0" dirty="0"/>
          </a:p>
          <a:p>
            <a:r>
              <a:rPr lang="en-US" dirty="0"/>
              <a:t>This is similar</a:t>
            </a:r>
            <a:r>
              <a:rPr lang="en-US" baseline="0" dirty="0"/>
              <a:t> to the information provided in the student handout. It is helpful to have them read that handout first before reviewing</a:t>
            </a:r>
            <a:endParaRPr lang="en-US" dirty="0"/>
          </a:p>
        </p:txBody>
      </p:sp>
    </p:spTree>
    <p:extLst>
      <p:ext uri="{BB962C8B-B14F-4D97-AF65-F5344CB8AC3E}">
        <p14:creationId xmlns:p14="http://schemas.microsoft.com/office/powerpoint/2010/main" val="14932441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a:t>
            </a:r>
            <a:r>
              <a:rPr lang="en-US" baseline="0" dirty="0"/>
              <a:t> necessary to show students—can be used in lieu of the handout, or can be used as a review, or not used at all]</a:t>
            </a:r>
          </a:p>
          <a:p>
            <a:endParaRPr lang="en-US" baseline="0" dirty="0"/>
          </a:p>
          <a:p>
            <a:r>
              <a:rPr lang="en-US" dirty="0"/>
              <a:t>This is similar</a:t>
            </a:r>
            <a:r>
              <a:rPr lang="en-US" baseline="0" dirty="0"/>
              <a:t> to the information provided in the student handout. It is helpful to have them read that handout first before reviewing</a:t>
            </a:r>
            <a:endParaRPr lang="en-US" dirty="0"/>
          </a:p>
        </p:txBody>
      </p:sp>
    </p:spTree>
    <p:extLst>
      <p:ext uri="{BB962C8B-B14F-4D97-AF65-F5344CB8AC3E}">
        <p14:creationId xmlns:p14="http://schemas.microsoft.com/office/powerpoint/2010/main" val="6094988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groups of 3-4 students, have students analyze and interpret the dataset. Although these graphs are complex, it is rewarding to see the kinds of ideas that students generate on their own when studying the graphs. Try to give students some time on their own before stepping in to help them. </a:t>
            </a:r>
          </a:p>
          <a:p>
            <a:endParaRPr lang="en-US" baseline="0" dirty="0"/>
          </a:p>
          <a:p>
            <a:r>
              <a:rPr lang="en-US" baseline="0" dirty="0"/>
              <a:t>Also, try not to let the timeline become the product—it is meant to be an organizer for the students to keep track of their ideas. Students are very adept at filling in worksheets, what we want to happen here is for students to do some sense-making. </a:t>
            </a:r>
          </a:p>
          <a:p>
            <a:endParaRPr lang="en-US" baseline="0" dirty="0"/>
          </a:p>
          <a:p>
            <a:r>
              <a:rPr lang="en-US" baseline="0" dirty="0"/>
              <a:t>The next 9 slides are of the graphs. They are placed here in case you need easy access for a review or discussion of specific data points. </a:t>
            </a:r>
            <a:endParaRPr lang="en-US" dirty="0"/>
          </a:p>
          <a:p>
            <a:endParaRPr lang="en-US" dirty="0"/>
          </a:p>
        </p:txBody>
      </p:sp>
    </p:spTree>
    <p:extLst>
      <p:ext uri="{BB962C8B-B14F-4D97-AF65-F5344CB8AC3E}">
        <p14:creationId xmlns:p14="http://schemas.microsoft.com/office/powerpoint/2010/main" val="5013297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dirty="0"/>
          </a:p>
        </p:txBody>
      </p:sp>
    </p:spTree>
    <p:extLst>
      <p:ext uri="{BB962C8B-B14F-4D97-AF65-F5344CB8AC3E}">
        <p14:creationId xmlns:p14="http://schemas.microsoft.com/office/powerpoint/2010/main" val="15896128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14538246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7907179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4945420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2194168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1627228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p>
        </p:txBody>
      </p:sp>
    </p:spTree>
    <p:extLst>
      <p:ext uri="{BB962C8B-B14F-4D97-AF65-F5344CB8AC3E}">
        <p14:creationId xmlns:p14="http://schemas.microsoft.com/office/powerpoint/2010/main" val="5735799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5563141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Included</a:t>
            </a:r>
            <a:r>
              <a:rPr lang="en-US" baseline="0" dirty="0"/>
              <a:t> for you to project to facilitate discussion, if necessary. Please do not give a lecture on finches with these slides.</a:t>
            </a:r>
            <a:endParaRPr lang="en-US" dirty="0"/>
          </a:p>
        </p:txBody>
      </p:sp>
    </p:spTree>
    <p:extLst>
      <p:ext uri="{BB962C8B-B14F-4D97-AF65-F5344CB8AC3E}">
        <p14:creationId xmlns:p14="http://schemas.microsoft.com/office/powerpoint/2010/main" val="1362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Not</a:t>
            </a:r>
            <a:r>
              <a:rPr lang="en-US" baseline="0" dirty="0"/>
              <a:t> meant to show students. </a:t>
            </a:r>
            <a:endParaRPr lang="en-US" dirty="0"/>
          </a:p>
        </p:txBody>
      </p:sp>
    </p:spTree>
    <p:extLst>
      <p:ext uri="{BB962C8B-B14F-4D97-AF65-F5344CB8AC3E}">
        <p14:creationId xmlns:p14="http://schemas.microsoft.com/office/powerpoint/2010/main" val="13027739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r>
              <a:rPr lang="en-US" dirty="0"/>
              <a:t>Not meant for students. </a:t>
            </a:r>
          </a:p>
          <a:p>
            <a:r>
              <a:rPr lang="en-US" baseline="0" dirty="0"/>
              <a:t>Justified T or F Statements and Fact First Questioning assessment ideas from </a:t>
            </a:r>
            <a:r>
              <a:rPr lang="en-US" i="1" baseline="0" dirty="0"/>
              <a:t>Science Formative Assessment</a:t>
            </a:r>
            <a:r>
              <a:rPr lang="en-US" baseline="0" dirty="0"/>
              <a:t>, </a:t>
            </a:r>
            <a:r>
              <a:rPr lang="en-US" baseline="0"/>
              <a:t>Page Keeley, 2016.</a:t>
            </a:r>
            <a:endParaRPr lang="en-US" dirty="0"/>
          </a:p>
        </p:txBody>
      </p:sp>
    </p:spTree>
    <p:extLst>
      <p:ext uri="{BB962C8B-B14F-4D97-AF65-F5344CB8AC3E}">
        <p14:creationId xmlns:p14="http://schemas.microsoft.com/office/powerpoint/2010/main" val="17789745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dirty="0"/>
              <a:t>Not</a:t>
            </a:r>
            <a:r>
              <a:rPr lang="en-US" baseline="0" dirty="0"/>
              <a:t> meant to show students. </a:t>
            </a:r>
            <a:endParaRPr dirty="0"/>
          </a:p>
        </p:txBody>
      </p:sp>
    </p:spTree>
    <p:extLst>
      <p:ext uri="{BB962C8B-B14F-4D97-AF65-F5344CB8AC3E}">
        <p14:creationId xmlns:p14="http://schemas.microsoft.com/office/powerpoint/2010/main" val="15054062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First, review with students what they have done so far, and then tell them that they will now take what they’ve learned about the finches from the data analysis task and will revise, edit, or add ideas they think might help to explain what is happening to the finches. </a:t>
            </a:r>
          </a:p>
          <a:p>
            <a:endParaRPr lang="en-US" dirty="0"/>
          </a:p>
        </p:txBody>
      </p:sp>
    </p:spTree>
    <p:extLst>
      <p:ext uri="{BB962C8B-B14F-4D97-AF65-F5344CB8AC3E}">
        <p14:creationId xmlns:p14="http://schemas.microsoft.com/office/powerpoint/2010/main" val="21208596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 Have students move from working with the data in Learning segment 4 to explaining what happened to the finches. This transition may be fairly seamless as it occurs in the classroom but it is important to mark. We are going from exploring and examining the phenomenon to proposing a causal account of what happened. We do this in order to provide more fodder for the next modeling step we will take. Have students write up their account of what happened to cause the change in the distribution of finch beak size from1976 to 1978. This is a different task than the one they first engaged in where they were looking over the data to determine WHAT happened on the Island during these years. Now they should be writing a story that explains WHY the distribution changed. It should be a mechanistic or causal story. </a:t>
            </a:r>
          </a:p>
          <a:p>
            <a:endParaRPr lang="en-US" baseline="0" dirty="0"/>
          </a:p>
          <a:p>
            <a:r>
              <a:rPr lang="en-US" baseline="0" dirty="0"/>
              <a:t>Have students write their ideas on white boards so that they can be displayed. Use a gallery walk or some other method for students to see what other groups have written. This step is important as we have found that different groups pay attention to different aspects of the story and by having them see the work of other groups a broader range of ideas come up in the subsequent discussion.   </a:t>
            </a:r>
          </a:p>
          <a:p>
            <a:endParaRPr lang="en-US" dirty="0"/>
          </a:p>
        </p:txBody>
      </p:sp>
    </p:spTree>
    <p:extLst>
      <p:ext uri="{BB962C8B-B14F-4D97-AF65-F5344CB8AC3E}">
        <p14:creationId xmlns:p14="http://schemas.microsoft.com/office/powerpoint/2010/main" val="21208596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Use</a:t>
            </a:r>
            <a:r>
              <a:rPr lang="en-US" baseline="0" dirty="0"/>
              <a:t> a whole class discussion to develop bulleted version of the finch story here. Be inclusive in this discussion as there will be an opportunity to refine the ideas later. Have students record the main ideas about what happened to the finches in Box G on the doodle sheet. </a:t>
            </a:r>
          </a:p>
          <a:p>
            <a:endParaRPr lang="en-US" i="0" baseline="0" dirty="0"/>
          </a:p>
        </p:txBody>
      </p:sp>
    </p:spTree>
    <p:extLst>
      <p:ext uri="{BB962C8B-B14F-4D97-AF65-F5344CB8AC3E}">
        <p14:creationId xmlns:p14="http://schemas.microsoft.com/office/powerpoint/2010/main" val="12755887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r>
              <a:rPr lang="en-US" dirty="0"/>
              <a:t>Have students return to their groups to revise the initial model ideas from Doodle Box E. These</a:t>
            </a:r>
            <a:r>
              <a:rPr lang="en-US" baseline="0" dirty="0"/>
              <a:t> were the ideas they proposed after hearing just the sketchy stories of finches, peppered moths an antibiotic resistance. Now they have spent an extended period of time examining a lot of data about what happened with the finches and they have constructed an account of what happened and why. The goal here is to move from the specifics of the finch account back out to developing a GENERAL model for explaining how populations change over time. The task to give them in their groups is to take the ideas generated by the class about the finches and phrase them as general ideas. For example, one statement in the finch story is likely something about the drought that occurred. To generalize that statement, students often say something like “there was a change in the environment”. In essence they are using the data and causal connections they made in their finch explanations as evidence to revise and expand on their early ideas. Use this slide to display the two class lists side by side and then have them work in groups to write “general statements” that revise the initial model on the right. After students have worked in groups, usually writing their ideas down on a whiteboard, come back together as a group to finalize this stage of the model. </a:t>
            </a:r>
          </a:p>
          <a:p>
            <a:endParaRPr lang="en-US" baseline="0" dirty="0"/>
          </a:p>
          <a:p>
            <a:r>
              <a:rPr lang="en-US" dirty="0"/>
              <a:t>You can have each group present their board</a:t>
            </a:r>
            <a:r>
              <a:rPr lang="en-US" baseline="0" dirty="0"/>
              <a:t>, or have</a:t>
            </a:r>
            <a:r>
              <a:rPr lang="en-US" dirty="0"/>
              <a:t> one group share one idea at a time</a:t>
            </a:r>
            <a:r>
              <a:rPr lang="en-US" baseline="0" dirty="0"/>
              <a:t> and to </a:t>
            </a:r>
            <a:r>
              <a:rPr lang="en-US" dirty="0"/>
              <a:t>keep adding to a class list. </a:t>
            </a:r>
          </a:p>
          <a:p>
            <a:endParaRPr lang="en-US" i="0" baseline="0" dirty="0"/>
          </a:p>
          <a:p>
            <a:r>
              <a:rPr lang="en-US" dirty="0"/>
              <a:t>Add all ideas—after</a:t>
            </a:r>
            <a:r>
              <a:rPr lang="en-US" baseline="0" dirty="0"/>
              <a:t> students have shared what they have written, ask them to group together similar ideas, or to look and see if there are any ideas that do not have evidence to support them. This is a great opportunity for fostering argumentation!</a:t>
            </a:r>
          </a:p>
          <a:p>
            <a:endParaRPr lang="en-US" dirty="0"/>
          </a:p>
          <a:p>
            <a:r>
              <a:rPr lang="en-US" dirty="0"/>
              <a:t>It’s not important that students have a “correct” model at</a:t>
            </a:r>
            <a:r>
              <a:rPr lang="en-US" baseline="0" dirty="0"/>
              <a:t> this point. In the next lesson segment they will further explore their model ideas to see if they hold up across other species. Some will, and some will not, and they can revise as necessary</a:t>
            </a:r>
          </a:p>
          <a:p>
            <a:pPr marL="0" marR="0" indent="0" defTabSz="457200" eaLnBrk="1" fontAlgn="auto" latinLnBrk="0" hangingPunct="1">
              <a:lnSpc>
                <a:spcPct val="117999"/>
              </a:lnSpc>
              <a:spcBef>
                <a:spcPts val="0"/>
              </a:spcBef>
              <a:spcAft>
                <a:spcPts val="0"/>
              </a:spcAft>
              <a:buClrTx/>
              <a:buSzTx/>
              <a:buFontTx/>
              <a:buNone/>
              <a:tabLst/>
              <a:defRPr/>
            </a:pPr>
            <a:endParaRPr lang="en-US" i="0" baseline="0" dirty="0"/>
          </a:p>
          <a:p>
            <a:r>
              <a:rPr lang="en-US" i="0" baseline="0" dirty="0"/>
              <a:t>Students can write down their revised model in Box H on their doodle sheet.</a:t>
            </a:r>
          </a:p>
          <a:p>
            <a:endParaRPr lang="en-US" i="0" baseline="0" dirty="0"/>
          </a:p>
          <a:p>
            <a:r>
              <a:rPr lang="en-US" i="0" baseline="0" dirty="0"/>
              <a:t>Here’s an example of model ideas generated by an MBER class (asterisks indicate multiple groups agreed with this statement):</a:t>
            </a:r>
          </a:p>
          <a:p>
            <a:pPr marL="514350" indent="-514350">
              <a:buFont typeface="+mj-lt"/>
              <a:buAutoNum type="arabicPeriod"/>
            </a:pPr>
            <a:r>
              <a:rPr lang="en-US" dirty="0"/>
              <a:t>Variation of traits/Genetic changes*</a:t>
            </a:r>
          </a:p>
          <a:p>
            <a:pPr marL="514350" indent="-514350">
              <a:buFont typeface="+mj-lt"/>
              <a:buAutoNum type="arabicPeriod"/>
            </a:pPr>
            <a:r>
              <a:rPr lang="en-US" dirty="0"/>
              <a:t>Types/Amount of resources (water &amp; food)*****</a:t>
            </a:r>
          </a:p>
          <a:p>
            <a:pPr marL="514350" indent="-514350">
              <a:buFont typeface="+mj-lt"/>
              <a:buAutoNum type="arabicPeriod"/>
            </a:pPr>
            <a:r>
              <a:rPr lang="en-US" dirty="0"/>
              <a:t>Weather/climate***</a:t>
            </a:r>
          </a:p>
          <a:p>
            <a:pPr marL="514350" indent="-514350">
              <a:buFont typeface="+mj-lt"/>
              <a:buAutoNum type="arabicPeriod"/>
            </a:pPr>
            <a:r>
              <a:rPr lang="en-US" dirty="0"/>
              <a:t>Predator/prey relationships</a:t>
            </a:r>
          </a:p>
          <a:p>
            <a:pPr marL="514350" indent="-514350">
              <a:buFont typeface="+mj-lt"/>
              <a:buAutoNum type="arabicPeriod"/>
            </a:pPr>
            <a:r>
              <a:rPr lang="en-US" dirty="0"/>
              <a:t>Size of Population (birth rate/death rate)***</a:t>
            </a:r>
          </a:p>
          <a:p>
            <a:pPr marL="514350" indent="-514350">
              <a:buFont typeface="+mj-lt"/>
              <a:buAutoNum type="arabicPeriod"/>
            </a:pPr>
            <a:r>
              <a:rPr lang="en-US" dirty="0"/>
              <a:t>Change in environment/surroundings/habitat**</a:t>
            </a:r>
          </a:p>
          <a:p>
            <a:pPr marL="514350" indent="-514350">
              <a:buFont typeface="+mj-lt"/>
              <a:buAutoNum type="arabicPeriod"/>
            </a:pPr>
            <a:r>
              <a:rPr lang="en-US" dirty="0"/>
              <a:t>Lifespan</a:t>
            </a:r>
          </a:p>
          <a:p>
            <a:pPr marL="514350" indent="-514350">
              <a:buFont typeface="+mj-lt"/>
              <a:buAutoNum type="arabicPeriod"/>
            </a:pPr>
            <a:r>
              <a:rPr lang="en-US" dirty="0"/>
              <a:t>Relationship between offspring &amp; parents (Inheritance)</a:t>
            </a:r>
          </a:p>
          <a:p>
            <a:pPr marL="514350" indent="-514350">
              <a:buFont typeface="+mj-lt"/>
              <a:buAutoNum type="arabicPeriod"/>
            </a:pPr>
            <a:r>
              <a:rPr lang="en-US" dirty="0"/>
              <a:t>Reproduction</a:t>
            </a:r>
          </a:p>
          <a:p>
            <a:pPr marL="514350" indent="-514350">
              <a:buFont typeface="+mj-lt"/>
              <a:buAutoNum type="arabicPeriod"/>
            </a:pPr>
            <a:r>
              <a:rPr lang="en-US" dirty="0"/>
              <a:t>Competition</a:t>
            </a:r>
            <a:endParaRPr lang="en-US" sz="1800" dirty="0"/>
          </a:p>
          <a:p>
            <a:endParaRPr lang="en-US" baseline="0" dirty="0"/>
          </a:p>
          <a:p>
            <a:endParaRPr lang="en-US" i="0" baseline="0" dirty="0"/>
          </a:p>
        </p:txBody>
      </p:sp>
    </p:spTree>
    <p:extLst>
      <p:ext uri="{BB962C8B-B14F-4D97-AF65-F5344CB8AC3E}">
        <p14:creationId xmlns:p14="http://schemas.microsoft.com/office/powerpoint/2010/main" val="1275588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453225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lang="en-US" baseline="0" dirty="0"/>
              <a:t>Not meant to show students.</a:t>
            </a:r>
          </a:p>
        </p:txBody>
      </p:sp>
    </p:spTree>
    <p:extLst>
      <p:ext uri="{BB962C8B-B14F-4D97-AF65-F5344CB8AC3E}">
        <p14:creationId xmlns:p14="http://schemas.microsoft.com/office/powerpoint/2010/main" val="7809367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119054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Based on the model that students generated, you might need to revise some of these slides to fit what they generated. It might require you to find some additional data or simulations for them to explore. If you’re unsure of where to go with their ideas or what data to look for, check out the MBER Biology forum and pose the question to the MBER community!</a:t>
            </a:r>
          </a:p>
          <a:p>
            <a:endParaRPr lang="en-US" baseline="0" dirty="0"/>
          </a:p>
          <a:p>
            <a:r>
              <a:rPr lang="en-US" sz="2000" dirty="0"/>
              <a:t>Hopefully the students mentioned something about the population size in their model,</a:t>
            </a:r>
            <a:r>
              <a:rPr lang="en-US" sz="2000" baseline="0" dirty="0"/>
              <a:t> especially considering it was something they discussed in Population Dynamics. It is the first idea that we will tackle in these slides, but rearrange the order if you feel there are other ideas students should tackle first.</a:t>
            </a:r>
            <a:r>
              <a:rPr lang="en-US" sz="2000" dirty="0"/>
              <a:t> You may also need to change the ideas</a:t>
            </a:r>
            <a:r>
              <a:rPr lang="en-US" sz="2000" baseline="0" dirty="0"/>
              <a:t> in the slides</a:t>
            </a:r>
            <a:r>
              <a:rPr lang="en-US" sz="2000" dirty="0"/>
              <a:t> (e.g.,</a:t>
            </a:r>
            <a:r>
              <a:rPr lang="en-US" sz="2000" baseline="0" dirty="0"/>
              <a:t> there was a change in the finch population size), to represent what the students described/included in their model. The same is true for all model ideas explored in this learning segment. </a:t>
            </a:r>
          </a:p>
          <a:p>
            <a:endParaRPr lang="en-US" sz="2000" baseline="0" dirty="0"/>
          </a:p>
          <a:p>
            <a:r>
              <a:rPr lang="en-US" sz="2000" baseline="0" dirty="0"/>
              <a:t>As a means to get the students back in the frame of changes in population sizes, pose the question “where else have we observed changes in population sizes?” (hopefully they remember the wolves and moose of Isle Royale, and can even refer back to the model they have generated in PD).</a:t>
            </a:r>
          </a:p>
          <a:p>
            <a:endParaRPr lang="en-US" sz="2000" dirty="0"/>
          </a:p>
          <a:p>
            <a:r>
              <a:rPr lang="en-US" sz="2000" dirty="0"/>
              <a:t>Start</a:t>
            </a:r>
            <a:r>
              <a:rPr lang="en-US" sz="2000" baseline="0" dirty="0"/>
              <a:t> this task by asking students what happened to the original population of finches—they should remember that many died due to starvation caused by the drought. Post the question of what would happen if there was no starvation? What would a graph of that population look like?</a:t>
            </a:r>
          </a:p>
          <a:p>
            <a:endParaRPr lang="en-US" sz="2000" dirty="0"/>
          </a:p>
          <a:p>
            <a:r>
              <a:rPr lang="en-US" sz="2000" dirty="0"/>
              <a:t>It might be a good idea to have some</a:t>
            </a:r>
            <a:r>
              <a:rPr lang="en-US" sz="2000" baseline="0" dirty="0"/>
              <a:t> students draw their ideas on the board and to have students discuss why or why not the graphs are plausible. There is also a place for them to draw this prediction on their doodle sheet.</a:t>
            </a:r>
          </a:p>
          <a:p>
            <a:endParaRPr lang="en-US" sz="2000" dirty="0"/>
          </a:p>
          <a:p>
            <a:endParaRPr lang="en-US" baseline="0" dirty="0"/>
          </a:p>
        </p:txBody>
      </p:sp>
    </p:spTree>
    <p:extLst>
      <p:ext uri="{BB962C8B-B14F-4D97-AF65-F5344CB8AC3E}">
        <p14:creationId xmlns:p14="http://schemas.microsoft.com/office/powerpoint/2010/main" val="20152377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Based on the model that students generated, you might need to revise some of these slides to fit what they generated. It might require you to find some additional data or simulations for them to explore. If you’re unsure of where to go with their ideas or what data to look for, check out the MBER Biology forum and pose the question to the MBER community!</a:t>
            </a:r>
          </a:p>
          <a:p>
            <a:endParaRPr lang="en-US" baseline="0" dirty="0"/>
          </a:p>
          <a:p>
            <a:r>
              <a:rPr lang="en-US" sz="2000" dirty="0"/>
              <a:t>Hopefully the students mentioned something about the population size in their model,</a:t>
            </a:r>
            <a:r>
              <a:rPr lang="en-US" sz="2000" baseline="0" dirty="0"/>
              <a:t> especially considering it was something they discussed in Population Dynamics. It is the first idea that we will tackle in these slides, but rearrange the order if you feel there are other ideas students should tackle first.</a:t>
            </a:r>
            <a:r>
              <a:rPr lang="en-US" sz="2000" dirty="0"/>
              <a:t> You may also need to change the ideas</a:t>
            </a:r>
            <a:r>
              <a:rPr lang="en-US" sz="2000" baseline="0" dirty="0"/>
              <a:t> in the slides</a:t>
            </a:r>
            <a:r>
              <a:rPr lang="en-US" sz="2000" dirty="0"/>
              <a:t> (e.g.,</a:t>
            </a:r>
            <a:r>
              <a:rPr lang="en-US" sz="2000" baseline="0" dirty="0"/>
              <a:t> there was a change in the finch population size), to represent what the students described/included in their model. The same is true for all model ideas explored in this learning segment. </a:t>
            </a:r>
          </a:p>
          <a:p>
            <a:endParaRPr lang="en-US" sz="2000" baseline="0" dirty="0"/>
          </a:p>
          <a:p>
            <a:r>
              <a:rPr lang="en-US" sz="2000" baseline="0" dirty="0"/>
              <a:t>As a means to get the students back in the frame of changes in population sizes, pose the question “where else have we observed changes in population sizes?” (hopefully they remember the wolves and moose of Isle Royale, and can even refer back to the model they have generated in PD).</a:t>
            </a:r>
          </a:p>
          <a:p>
            <a:endParaRPr lang="en-US" sz="2000" dirty="0"/>
          </a:p>
          <a:p>
            <a:r>
              <a:rPr lang="en-US" sz="2000" dirty="0"/>
              <a:t>Start</a:t>
            </a:r>
            <a:r>
              <a:rPr lang="en-US" sz="2000" baseline="0" dirty="0"/>
              <a:t> this task by asking students what happened to the original population of finches—they should remember that many died due to starvation caused by the drought. Post the question of what would happen if there was no starvation? What would a graph of that population look like?</a:t>
            </a:r>
          </a:p>
          <a:p>
            <a:endParaRPr lang="en-US" sz="2000" dirty="0"/>
          </a:p>
          <a:p>
            <a:r>
              <a:rPr lang="en-US" sz="2000" baseline="0" dirty="0"/>
              <a:t>There is also a place for them to draw this prediction on their doodle sheet.</a:t>
            </a:r>
          </a:p>
          <a:p>
            <a:endParaRPr lang="en-US" sz="2000" dirty="0"/>
          </a:p>
          <a:p>
            <a:endParaRPr lang="en-US" baseline="0" dirty="0"/>
          </a:p>
        </p:txBody>
      </p:sp>
    </p:spTree>
    <p:extLst>
      <p:ext uri="{BB962C8B-B14F-4D97-AF65-F5344CB8AC3E}">
        <p14:creationId xmlns:p14="http://schemas.microsoft.com/office/powerpoint/2010/main" val="10568103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It might be a good idea to have some</a:t>
            </a:r>
            <a:r>
              <a:rPr lang="en-US" sz="2400" baseline="0" dirty="0"/>
              <a:t> students draw their ideas on the board and to have students discuss why or why not the graphs are plausible. </a:t>
            </a:r>
            <a:endParaRPr lang="en-US" baseline="0" dirty="0"/>
          </a:p>
        </p:txBody>
      </p:sp>
    </p:spTree>
    <p:extLst>
      <p:ext uri="{BB962C8B-B14F-4D97-AF65-F5344CB8AC3E}">
        <p14:creationId xmlns:p14="http://schemas.microsoft.com/office/powerpoint/2010/main" val="15875504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Let’s test our</a:t>
            </a:r>
            <a:r>
              <a:rPr lang="en-US" sz="2400" baseline="0" dirty="0"/>
              <a:t> prediction</a:t>
            </a:r>
          </a:p>
          <a:p>
            <a:endParaRPr lang="en-US" sz="2400" baseline="0" dirty="0"/>
          </a:p>
          <a:p>
            <a:pPr marL="0" marR="0" lvl="0" indent="0" defTabSz="457200" eaLnBrk="1" fontAlgn="auto" latinLnBrk="0" hangingPunct="1">
              <a:lnSpc>
                <a:spcPct val="117999"/>
              </a:lnSpc>
              <a:spcBef>
                <a:spcPts val="0"/>
              </a:spcBef>
              <a:spcAft>
                <a:spcPts val="0"/>
              </a:spcAft>
              <a:buClrTx/>
              <a:buSzTx/>
              <a:buFontTx/>
              <a:buNone/>
              <a:tabLst/>
              <a:defRPr/>
            </a:pPr>
            <a:r>
              <a:rPr lang="en-US" sz="2800" dirty="0"/>
              <a:t>Let’s test our</a:t>
            </a:r>
            <a:r>
              <a:rPr lang="en-US" sz="2800" baseline="0" dirty="0"/>
              <a:t> predictions [switch over the </a:t>
            </a:r>
            <a:r>
              <a:rPr lang="en-US" sz="2800" baseline="0" dirty="0" err="1"/>
              <a:t>NetLogo</a:t>
            </a:r>
            <a:r>
              <a:rPr lang="en-US" sz="2800" baseline="0" dirty="0"/>
              <a:t> situation] </a:t>
            </a:r>
            <a:r>
              <a:rPr lang="en-US" sz="2400" baseline="0" dirty="0"/>
              <a:t>In the </a:t>
            </a:r>
            <a:r>
              <a:rPr lang="en-US" sz="2400" baseline="0" dirty="0" err="1"/>
              <a:t>netlogo</a:t>
            </a:r>
            <a:r>
              <a:rPr lang="en-US" sz="2400" baseline="0" dirty="0"/>
              <a:t> simulation, run it with the switch OFF. Have students discuss what happened to the population and why.</a:t>
            </a:r>
          </a:p>
          <a:p>
            <a:endParaRPr lang="en-US" sz="2400" baseline="0" dirty="0"/>
          </a:p>
          <a:p>
            <a:endParaRPr lang="en-US" sz="2400" baseline="0" dirty="0"/>
          </a:p>
          <a:p>
            <a:r>
              <a:rPr lang="en-US" sz="2400" baseline="0" dirty="0"/>
              <a:t>Are the predictions the same as what we observed in the simulation? Why or why not?</a:t>
            </a:r>
            <a:endParaRPr lang="en-US" sz="2800" dirty="0"/>
          </a:p>
        </p:txBody>
      </p:sp>
    </p:spTree>
    <p:extLst>
      <p:ext uri="{BB962C8B-B14F-4D97-AF65-F5344CB8AC3E}">
        <p14:creationId xmlns:p14="http://schemas.microsoft.com/office/powerpoint/2010/main" val="135895208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Ask the students what do populations in the real world do?  Are we overrun by finches as suggested in the last simulation? </a:t>
            </a:r>
          </a:p>
          <a:p>
            <a:r>
              <a:rPr lang="en-US" sz="2000" baseline="0" dirty="0"/>
              <a:t>There is also a place for them to draw this prediction on their doodle sheet.</a:t>
            </a:r>
          </a:p>
          <a:p>
            <a:endParaRPr lang="en-US" sz="2000" dirty="0"/>
          </a:p>
          <a:p>
            <a:endParaRPr lang="en-US" baseline="0" dirty="0"/>
          </a:p>
        </p:txBody>
      </p:sp>
    </p:spTree>
    <p:extLst>
      <p:ext uri="{BB962C8B-B14F-4D97-AF65-F5344CB8AC3E}">
        <p14:creationId xmlns:p14="http://schemas.microsoft.com/office/powerpoint/2010/main" val="19557130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Let’s test our</a:t>
            </a:r>
            <a:r>
              <a:rPr lang="en-US" sz="2400" baseline="0" dirty="0"/>
              <a:t> predictions [switch over the </a:t>
            </a:r>
            <a:r>
              <a:rPr lang="en-US" sz="2400" baseline="0" dirty="0" err="1"/>
              <a:t>NetLogo</a:t>
            </a:r>
            <a:r>
              <a:rPr lang="en-US" sz="2400" baseline="0" dirty="0"/>
              <a:t> situation] </a:t>
            </a:r>
            <a:r>
              <a:rPr lang="en-US" baseline="0" dirty="0"/>
              <a:t>In the </a:t>
            </a:r>
            <a:r>
              <a:rPr lang="en-US" baseline="0" dirty="0" err="1"/>
              <a:t>netlogo</a:t>
            </a:r>
            <a:r>
              <a:rPr lang="en-US" baseline="0" dirty="0"/>
              <a:t> simulation, run it with the switch ON. Have students discuss what happened to the population and why.</a:t>
            </a:r>
          </a:p>
          <a:p>
            <a:endParaRPr lang="en-US" baseline="0" dirty="0"/>
          </a:p>
          <a:p>
            <a:r>
              <a:rPr lang="en-US" baseline="0" dirty="0"/>
              <a:t>How is this different from what we observed before?</a:t>
            </a:r>
          </a:p>
          <a:p>
            <a:endParaRPr lang="en-US" baseline="0" dirty="0"/>
          </a:p>
          <a:p>
            <a:r>
              <a:rPr lang="en-US" baseline="0" dirty="0"/>
              <a:t>Have students illustrate the actual graph in the doodle in box L. </a:t>
            </a:r>
          </a:p>
          <a:p>
            <a:endParaRPr lang="en-US" baseline="0" dirty="0"/>
          </a:p>
          <a:p>
            <a:r>
              <a:rPr lang="en-US" baseline="0" dirty="0"/>
              <a:t>Students might begin to ask what the switch represents. If it comes up, encourage the conversation, but do not provide any answers, yet. In the next few slides, the students will look at other graphs of populations sizes changing over time and will look to see if they observe any patterns.</a:t>
            </a:r>
          </a:p>
          <a:p>
            <a:endParaRPr lang="en-US" baseline="0" dirty="0"/>
          </a:p>
        </p:txBody>
      </p:sp>
    </p:spTree>
    <p:extLst>
      <p:ext uri="{BB962C8B-B14F-4D97-AF65-F5344CB8AC3E}">
        <p14:creationId xmlns:p14="http://schemas.microsoft.com/office/powerpoint/2010/main" val="7485942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Ask students to look at the graphs and notice any similarities or differences in these graphs and with what they have observed between the two simulations. Is there a general pattern? What is it?</a:t>
            </a:r>
          </a:p>
          <a:p>
            <a:endParaRPr lang="en-US" sz="2400" baseline="0" dirty="0"/>
          </a:p>
          <a:p>
            <a:r>
              <a:rPr lang="en-US" sz="2400" baseline="0" dirty="0"/>
              <a:t>The goal here is for students to recognize that populations tend to stay relatively stable over time.</a:t>
            </a:r>
          </a:p>
          <a:p>
            <a:r>
              <a:rPr lang="en-US" sz="2400" baseline="0" dirty="0"/>
              <a:t>Then ask what the “switch” represents in </a:t>
            </a:r>
            <a:r>
              <a:rPr lang="en-US" sz="2400" baseline="0" dirty="0" err="1"/>
              <a:t>NetLogo</a:t>
            </a:r>
            <a:r>
              <a:rPr lang="en-US" sz="2400" baseline="0" dirty="0"/>
              <a:t> (there is a place for them to brainstorm on the doodle).</a:t>
            </a:r>
          </a:p>
          <a:p>
            <a:endParaRPr lang="en-US" sz="2400" baseline="0" dirty="0"/>
          </a:p>
          <a:p>
            <a:r>
              <a:rPr lang="en-US" sz="2400" baseline="0" dirty="0"/>
              <a:t>They have already generated some ideas about this in population dynamics, but the goal is for them to recognize the idea that populations tend to stable due to limited resources! Currently, their model ideas are specifically related to the the finches. It’s ok if they want to revise their idea to be finch specific, but some students may also realize that this doesn't</a:t>
            </a:r>
            <a:r>
              <a:rPr lang="uk-UA" sz="2400" baseline="0" dirty="0"/>
              <a:t>’</a:t>
            </a:r>
            <a:r>
              <a:rPr lang="en-US" sz="2400" baseline="0" dirty="0"/>
              <a:t>t just happen in finches. </a:t>
            </a:r>
          </a:p>
          <a:p>
            <a:endParaRPr lang="en-US" sz="2400" baseline="0" dirty="0"/>
          </a:p>
          <a:p>
            <a:r>
              <a:rPr lang="en-US" sz="2400" baseline="0" dirty="0"/>
              <a:t>Ultimately, students will end up with a generalized model that can broadly explain trait change over time, and now may be a point to begin transitioning to that model, if a generalized idea is posed by the student. </a:t>
            </a:r>
          </a:p>
          <a:p>
            <a:endParaRPr lang="en-US" sz="2400" baseline="0" dirty="0"/>
          </a:p>
        </p:txBody>
      </p:sp>
    </p:spTree>
    <p:extLst>
      <p:ext uri="{BB962C8B-B14F-4D97-AF65-F5344CB8AC3E}">
        <p14:creationId xmlns:p14="http://schemas.microsoft.com/office/powerpoint/2010/main" val="174701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453225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Ask students to look at the graphs and notice any similarities or differences in these graphs and with what they have observed between the two simulations. Is there a general pattern? What is it?</a:t>
            </a:r>
          </a:p>
          <a:p>
            <a:endParaRPr lang="en-US" sz="2400" baseline="0" dirty="0"/>
          </a:p>
          <a:p>
            <a:r>
              <a:rPr lang="en-US" sz="2400" baseline="0" dirty="0"/>
              <a:t>The goal here is for students to recognize that populations tend to stay relatively stable over time. </a:t>
            </a:r>
          </a:p>
        </p:txBody>
      </p:sp>
    </p:spTree>
    <p:extLst>
      <p:ext uri="{BB962C8B-B14F-4D97-AF65-F5344CB8AC3E}">
        <p14:creationId xmlns:p14="http://schemas.microsoft.com/office/powerpoint/2010/main" val="12963704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Then ask what the “switch” represents in </a:t>
            </a:r>
            <a:r>
              <a:rPr lang="en-US" sz="2400" baseline="0" dirty="0" err="1"/>
              <a:t>NetLogo</a:t>
            </a:r>
            <a:r>
              <a:rPr lang="en-US" sz="2400" baseline="0" dirty="0"/>
              <a:t> (there is a place for them to brainstorm on the doodle).</a:t>
            </a:r>
          </a:p>
          <a:p>
            <a:endParaRPr lang="en-US" sz="2400" baseline="0" dirty="0"/>
          </a:p>
          <a:p>
            <a:r>
              <a:rPr lang="en-US" sz="2400" baseline="0" dirty="0"/>
              <a:t>They have already generated some ideas about this in population dynamics, but the goal is for them to recognize the idea that populations tend to stable due to limited resources! Currently, their model ideas are specifically related to the the finches. It’s ok if they want to revise their idea to be finch specific, but some students may also realize that this doesn't</a:t>
            </a:r>
            <a:r>
              <a:rPr lang="uk-UA" sz="2400" baseline="0" dirty="0"/>
              <a:t>’</a:t>
            </a:r>
            <a:r>
              <a:rPr lang="en-US" sz="2400" baseline="0" dirty="0"/>
              <a:t>t just happen in finches. As we move forward, the language in the model may begin to become more generalized, and that’s a good thing! Ultimately, students will end up with a generalized model that can broadly explain trait change over time, and now may be a point to begin transitioning to that model, if a generalized idea is posed by the student. </a:t>
            </a:r>
          </a:p>
          <a:p>
            <a:endParaRPr lang="en-US" sz="2400" baseline="0" dirty="0"/>
          </a:p>
          <a:p>
            <a:endParaRPr lang="en-US" sz="2400" baseline="0" dirty="0"/>
          </a:p>
        </p:txBody>
      </p:sp>
    </p:spTree>
    <p:extLst>
      <p:ext uri="{BB962C8B-B14F-4D97-AF65-F5344CB8AC3E}">
        <p14:creationId xmlns:p14="http://schemas.microsoft.com/office/powerpoint/2010/main" val="104020608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It might be useful to have students go back to their groups and discuss this for a few minutes before sharing out how they think this idea should be incorporated into the model.</a:t>
            </a:r>
          </a:p>
          <a:p>
            <a:endParaRPr lang="en-US" sz="2400" b="0" i="0" dirty="0">
              <a:solidFill>
                <a:srgbClr val="FF0000"/>
              </a:solidFill>
            </a:endParaRPr>
          </a:p>
          <a:p>
            <a:endParaRPr lang="en-US" sz="2400" b="0" i="0" dirty="0">
              <a:solidFill>
                <a:srgbClr val="FF0000"/>
              </a:solidFill>
            </a:endParaRPr>
          </a:p>
          <a:p>
            <a:r>
              <a:rPr lang="en-US" sz="2400" b="0" i="0" dirty="0">
                <a:solidFill>
                  <a:srgbClr val="FF0000"/>
                </a:solidFill>
              </a:rPr>
              <a:t>What we want students to realize</a:t>
            </a:r>
            <a:r>
              <a:rPr lang="en-US" sz="2400" b="0" i="0" baseline="0" dirty="0">
                <a:solidFill>
                  <a:srgbClr val="FF0000"/>
                </a:solidFill>
              </a:rPr>
              <a:t> is that e</a:t>
            </a:r>
            <a:r>
              <a:rPr lang="en-US" sz="2400" b="0" i="0" dirty="0">
                <a:solidFill>
                  <a:srgbClr val="FF0000"/>
                </a:solidFill>
              </a:rPr>
              <a:t>ven though populations have the potential to grow exponentially, they tend to stay relatively stable in size due to </a:t>
            </a:r>
            <a:r>
              <a:rPr lang="en-US" sz="2400" b="0" i="0" u="sng" dirty="0">
                <a:solidFill>
                  <a:srgbClr val="FF0000"/>
                </a:solidFill>
              </a:rPr>
              <a:t>limited resources</a:t>
            </a:r>
            <a:r>
              <a:rPr lang="en-US" sz="2400" b="0" i="0" dirty="0">
                <a:solidFill>
                  <a:srgbClr val="FF0000"/>
                </a:solidFill>
              </a:rPr>
              <a:t>. The hope is</a:t>
            </a:r>
            <a:r>
              <a:rPr lang="en-US" sz="2400" b="0" i="0" baseline="0" dirty="0">
                <a:solidFill>
                  <a:srgbClr val="FF0000"/>
                </a:solidFill>
              </a:rPr>
              <a:t> for students to have realized this idea from the sequence of activities. Please try and use their language for these ideas whenever possible.</a:t>
            </a:r>
            <a:endParaRPr lang="en-US" sz="2400" b="0" i="0" dirty="0"/>
          </a:p>
          <a:p>
            <a:endParaRPr lang="en-US" sz="2400" baseline="0" dirty="0"/>
          </a:p>
        </p:txBody>
      </p:sp>
    </p:spTree>
    <p:extLst>
      <p:ext uri="{BB962C8B-B14F-4D97-AF65-F5344CB8AC3E}">
        <p14:creationId xmlns:p14="http://schemas.microsoft.com/office/powerpoint/2010/main" val="179955743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400" baseline="0" dirty="0"/>
              <a:t>Please see Oh Deer teacher notes in Resources. </a:t>
            </a:r>
          </a:p>
          <a:p>
            <a:endParaRPr lang="en-US" sz="2400" baseline="0" dirty="0"/>
          </a:p>
          <a:p>
            <a:r>
              <a:rPr lang="en-US" sz="2400" baseline="0" dirty="0"/>
              <a:t>We now move into the second activity, where students will begin to reason about what might happen to an organism trying to survive when resources are limited.</a:t>
            </a:r>
          </a:p>
          <a:p>
            <a:endParaRPr lang="en-US" sz="2400" baseline="0" dirty="0"/>
          </a:p>
          <a:p>
            <a:r>
              <a:rPr lang="en-US" sz="2400" baseline="0" dirty="0"/>
              <a:t>They’ll now play a game called “Oh Deer!”</a:t>
            </a:r>
          </a:p>
          <a:p>
            <a:endParaRPr lang="en-US" sz="2400" baseline="0" dirty="0"/>
          </a:p>
          <a:p>
            <a:r>
              <a:rPr lang="en-US" sz="2400" baseline="0" dirty="0"/>
              <a:t>Sources:</a:t>
            </a:r>
          </a:p>
          <a:p>
            <a:r>
              <a:rPr lang="en-US" sz="2400" baseline="0" dirty="0"/>
              <a:t>https://</a:t>
            </a:r>
            <a:r>
              <a:rPr lang="en-US" sz="2400" baseline="0" dirty="0" err="1"/>
              <a:t>commons.wikimedia.org</a:t>
            </a:r>
            <a:r>
              <a:rPr lang="en-US" sz="2400" baseline="0" dirty="0"/>
              <a:t>/wiki/</a:t>
            </a:r>
            <a:r>
              <a:rPr lang="en-US" sz="2400" baseline="0" dirty="0" err="1"/>
              <a:t>Ursus_americanus</a:t>
            </a:r>
            <a:r>
              <a:rPr lang="en-US" sz="2400" baseline="0" dirty="0"/>
              <a:t>#/media/File:Ursus_americanus_PO_04.jpg</a:t>
            </a:r>
          </a:p>
          <a:p>
            <a:r>
              <a:rPr lang="en-US" sz="2400" baseline="0" dirty="0"/>
              <a:t>https://</a:t>
            </a:r>
            <a:r>
              <a:rPr lang="en-US" sz="2400" baseline="0" dirty="0" err="1"/>
              <a:t>commons.wikimedia.org</a:t>
            </a:r>
            <a:r>
              <a:rPr lang="en-US" sz="2400" baseline="0" dirty="0"/>
              <a:t>/wiki/</a:t>
            </a:r>
            <a:r>
              <a:rPr lang="en-US" sz="2400" baseline="0" dirty="0" err="1"/>
              <a:t>File:RedDeerStag.jpg</a:t>
            </a:r>
            <a:endParaRPr lang="en-US" sz="2400" baseline="0" dirty="0"/>
          </a:p>
          <a:p>
            <a:r>
              <a:rPr lang="en-US" sz="2400" baseline="0" dirty="0"/>
              <a:t>https://</a:t>
            </a:r>
            <a:r>
              <a:rPr lang="en-US" sz="2400" baseline="0" dirty="0" err="1"/>
              <a:t>commons.wikimedia.org</a:t>
            </a:r>
            <a:r>
              <a:rPr lang="en-US" sz="2400" baseline="0" dirty="0"/>
              <a:t>/wiki/Marmota#/media/</a:t>
            </a:r>
            <a:r>
              <a:rPr lang="en-US" sz="2400" baseline="0" dirty="0" err="1"/>
              <a:t>File:Marmota_flaviventris.jpg</a:t>
            </a:r>
            <a:endParaRPr lang="en-US" sz="2400" baseline="0" dirty="0"/>
          </a:p>
        </p:txBody>
      </p:sp>
    </p:spTree>
    <p:extLst>
      <p:ext uri="{BB962C8B-B14F-4D97-AF65-F5344CB8AC3E}">
        <p14:creationId xmlns:p14="http://schemas.microsoft.com/office/powerpoint/2010/main" val="14577438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Please see Oh Deer teacher notes in Resources. </a:t>
            </a:r>
          </a:p>
          <a:p>
            <a:endParaRPr lang="en-US" sz="2400" baseline="0" dirty="0"/>
          </a:p>
          <a:p>
            <a:r>
              <a:rPr lang="en-US" sz="2400" baseline="0" dirty="0"/>
              <a:t>Tell students</a:t>
            </a:r>
            <a:r>
              <a:rPr lang="is-IS" sz="2400" baseline="0" dirty="0"/>
              <a:t>…let’s explore this question by playing a game called “Oh Deer!”</a:t>
            </a:r>
          </a:p>
          <a:p>
            <a:endParaRPr lang="is-IS" sz="2400" baseline="0" dirty="0"/>
          </a:p>
          <a:p>
            <a:r>
              <a:rPr lang="is-IS" sz="2400" baseline="0" dirty="0"/>
              <a:t>Have your students count off in 1‘s and 2‘s.</a:t>
            </a:r>
          </a:p>
          <a:p>
            <a:r>
              <a:rPr lang="is-IS" sz="2400" baseline="0" dirty="0"/>
              <a:t>It is best to play 3-4 rounds of this game.</a:t>
            </a:r>
            <a:endParaRPr lang="en-US" sz="2400" baseline="0" dirty="0"/>
          </a:p>
          <a:p>
            <a:endParaRPr lang="en-US" sz="2400" baseline="0" dirty="0"/>
          </a:p>
          <a:p>
            <a:r>
              <a:rPr lang="en-US" sz="2400" baseline="0" dirty="0"/>
              <a:t>It is probably best to play this outside where there is room for them to run around.</a:t>
            </a:r>
          </a:p>
          <a:p>
            <a:endParaRPr lang="en-US" sz="2400" baseline="0" dirty="0"/>
          </a:p>
          <a:p>
            <a:r>
              <a:rPr lang="en-US" sz="2400" baseline="0" dirty="0"/>
              <a:t>Sources:</a:t>
            </a:r>
          </a:p>
          <a:p>
            <a:r>
              <a:rPr lang="en-US" sz="2400" baseline="0" dirty="0"/>
              <a:t>https://</a:t>
            </a:r>
            <a:r>
              <a:rPr lang="en-US" sz="2400" baseline="0" dirty="0" err="1"/>
              <a:t>commons.wikimedia.org</a:t>
            </a:r>
            <a:r>
              <a:rPr lang="en-US" sz="2400" baseline="0" dirty="0"/>
              <a:t>/wiki/</a:t>
            </a:r>
            <a:r>
              <a:rPr lang="en-US" sz="2400" baseline="0" dirty="0" err="1"/>
              <a:t>File:RedDeerStag.jpg</a:t>
            </a:r>
            <a:endParaRPr lang="en-US" sz="2400" baseline="0" dirty="0"/>
          </a:p>
        </p:txBody>
      </p:sp>
    </p:spTree>
    <p:extLst>
      <p:ext uri="{BB962C8B-B14F-4D97-AF65-F5344CB8AC3E}">
        <p14:creationId xmlns:p14="http://schemas.microsoft.com/office/powerpoint/2010/main" val="14205546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Once students have completed the game, discuss what they learned from it. Have them work in groups to answer these question in Box N on their doodle sheet. After they have answered these questions together, have them share out their answers and push them for evidence and reasoning.</a:t>
            </a:r>
          </a:p>
          <a:p>
            <a:endParaRPr lang="en-US" sz="2400" baseline="0" dirty="0"/>
          </a:p>
          <a:p>
            <a:r>
              <a:rPr lang="en-US" sz="2400" baseline="0" dirty="0"/>
              <a:t>For number 4, students should be guided towards the idea that it’s not just about survival, it’s also about surviving until reproduction!</a:t>
            </a:r>
          </a:p>
          <a:p>
            <a:endParaRPr lang="en-US" sz="2400" baseline="0" dirty="0"/>
          </a:p>
          <a:p>
            <a:r>
              <a:rPr lang="en-US" sz="2400" baseline="0" dirty="0"/>
              <a:t>For number 5, students will hopefully recognize that if there are limited resources, it’s really hard to be a deer! </a:t>
            </a:r>
            <a:r>
              <a:rPr lang="en-US" sz="2400" i="1" baseline="0" dirty="0"/>
              <a:t>There is a constant struggle for survival!</a:t>
            </a:r>
          </a:p>
        </p:txBody>
      </p:sp>
    </p:spTree>
    <p:extLst>
      <p:ext uri="{BB962C8B-B14F-4D97-AF65-F5344CB8AC3E}">
        <p14:creationId xmlns:p14="http://schemas.microsoft.com/office/powerpoint/2010/main" val="11104087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Place the current model in the slide and ask students if they want to modify anything based on what they just learned about being a deer. Their idea will hopefully be similar to: </a:t>
            </a:r>
            <a:r>
              <a:rPr lang="en-US" sz="2400" i="1" dirty="0">
                <a:latin typeface="Comic Sans MS" charset="0"/>
              </a:rPr>
              <a:t>Within populations of organisms there is a struggle to survive</a:t>
            </a:r>
            <a:r>
              <a:rPr lang="en-US" sz="2400" i="1" baseline="0" dirty="0">
                <a:latin typeface="Comic Sans MS" charset="0"/>
              </a:rPr>
              <a:t> (due to limited resources). </a:t>
            </a:r>
            <a:r>
              <a:rPr lang="en-US" sz="2400" i="0" baseline="0" dirty="0">
                <a:latin typeface="Helvetica Neue"/>
                <a:ea typeface="Helvetica Neue"/>
                <a:cs typeface="Helvetica Neue"/>
                <a:sym typeface="Helvetica Neue"/>
              </a:rPr>
              <a:t>It can also still be related to finches if they aren’t quite there, yet. </a:t>
            </a:r>
            <a:endParaRPr lang="en-US" sz="2400" i="1" dirty="0"/>
          </a:p>
          <a:p>
            <a:endParaRPr lang="en-US" sz="2400" i="0" baseline="0" dirty="0"/>
          </a:p>
          <a:p>
            <a:endParaRPr lang="en-US" sz="2400" baseline="0" dirty="0"/>
          </a:p>
        </p:txBody>
      </p:sp>
    </p:spTree>
    <p:extLst>
      <p:ext uri="{BB962C8B-B14F-4D97-AF65-F5344CB8AC3E}">
        <p14:creationId xmlns:p14="http://schemas.microsoft.com/office/powerpoint/2010/main" val="7383551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i="0" baseline="0" dirty="0"/>
              <a:t>Show students the graph to remind them of what the graphs of beak sizes looked like.</a:t>
            </a:r>
          </a:p>
          <a:p>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Students will now do the variation lab (student handouts under resources).</a:t>
            </a:r>
            <a:endParaRPr lang="en-US" sz="2400" baseline="0" dirty="0"/>
          </a:p>
          <a:p>
            <a:endParaRPr lang="en-US" sz="2400" baseline="0" dirty="0"/>
          </a:p>
        </p:txBody>
      </p:sp>
    </p:spTree>
    <p:extLst>
      <p:ext uri="{BB962C8B-B14F-4D97-AF65-F5344CB8AC3E}">
        <p14:creationId xmlns:p14="http://schemas.microsoft.com/office/powerpoint/2010/main" val="9015904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i="0" baseline="0" dirty="0"/>
              <a:t>Show this only after the variation lab is complete. Have students write their concluding statement into doodle box M. </a:t>
            </a:r>
          </a:p>
          <a:p>
            <a:endParaRPr lang="en-US" sz="2400" i="0" baseline="0" dirty="0"/>
          </a:p>
          <a:p>
            <a:r>
              <a:rPr lang="en-US" sz="2400" i="0" baseline="0" dirty="0"/>
              <a:t>What can we conclude? Is variation the norm? Is there a consistent pattern? Have students write their concluding statement on their doodle sheet. </a:t>
            </a:r>
            <a:endParaRPr lang="en-US" sz="2400" baseline="0" dirty="0"/>
          </a:p>
          <a:p>
            <a:endParaRPr lang="en-US" sz="2400" baseline="0" dirty="0"/>
          </a:p>
        </p:txBody>
      </p:sp>
    </p:spTree>
    <p:extLst>
      <p:ext uri="{BB962C8B-B14F-4D97-AF65-F5344CB8AC3E}">
        <p14:creationId xmlns:p14="http://schemas.microsoft.com/office/powerpoint/2010/main" val="18120081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Students most likely recognized that larger beak size was advantageous. They will now do the “</a:t>
            </a:r>
            <a:r>
              <a:rPr lang="en-US" sz="2400" i="0" baseline="0" dirty="0" err="1"/>
              <a:t>wormeaters</a:t>
            </a:r>
            <a:r>
              <a:rPr lang="en-US" sz="2400" i="0" baseline="0" dirty="0"/>
              <a:t>” activity (see resources).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If students </a:t>
            </a:r>
            <a:r>
              <a:rPr lang="en-US" sz="2400" b="1" i="0" baseline="0" dirty="0"/>
              <a:t>did not </a:t>
            </a:r>
            <a:r>
              <a:rPr lang="en-US" sz="2400" i="0" baseline="0" dirty="0"/>
              <a:t>recognize that the larger beak size was advantageous, ask them what finches survived during the drought. Then ask if they think having a different size beak helped them to survive (was advantageous). If they’re still not sure, that’s OK because we will now test that idea.</a:t>
            </a:r>
          </a:p>
        </p:txBody>
      </p:sp>
    </p:spTree>
    <p:extLst>
      <p:ext uri="{BB962C8B-B14F-4D97-AF65-F5344CB8AC3E}">
        <p14:creationId xmlns:p14="http://schemas.microsoft.com/office/powerpoint/2010/main" val="809982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TEACHER NOTES: </a:t>
            </a:r>
          </a:p>
          <a:p>
            <a:pPr marL="0" marR="0" indent="0" defTabSz="457200" eaLnBrk="1" fontAlgn="auto" latinLnBrk="0" hangingPunct="1">
              <a:lnSpc>
                <a:spcPct val="117999"/>
              </a:lnSpc>
              <a:spcBef>
                <a:spcPts val="0"/>
              </a:spcBef>
              <a:spcAft>
                <a:spcPts val="0"/>
              </a:spcAft>
              <a:buClrTx/>
              <a:buSzTx/>
              <a:buFontTx/>
              <a:buNone/>
              <a:tabLst/>
              <a:defRPr/>
            </a:pPr>
            <a:r>
              <a:rPr lang="en-US" dirty="0"/>
              <a:t>Before we dive into our</a:t>
            </a:r>
            <a:r>
              <a:rPr lang="en-US" baseline="0" dirty="0"/>
              <a:t> first learning segment, let’s go back and review what we’ve figured out so far in the first two triangles in MBER-Bio: </a:t>
            </a:r>
          </a:p>
          <a:p>
            <a:pPr marL="457200" marR="0" indent="-457200" defTabSz="457200" eaLnBrk="1" fontAlgn="auto" latinLnBrk="0" hangingPunct="1">
              <a:lnSpc>
                <a:spcPct val="117999"/>
              </a:lnSpc>
              <a:spcBef>
                <a:spcPts val="0"/>
              </a:spcBef>
              <a:spcAft>
                <a:spcPts val="0"/>
              </a:spcAft>
              <a:buClrTx/>
              <a:buSzTx/>
              <a:buFontTx/>
              <a:buAutoNum type="arabicPeriod"/>
              <a:tabLst/>
              <a:defRPr/>
            </a:pPr>
            <a:r>
              <a:rPr lang="en-US" baseline="0" dirty="0"/>
              <a:t>We started the academic year by observing that biodiversity has changed over time</a:t>
            </a:r>
          </a:p>
          <a:p>
            <a:pPr marL="457200" marR="0" indent="-457200" defTabSz="457200" eaLnBrk="1" fontAlgn="auto" latinLnBrk="0" hangingPunct="1">
              <a:lnSpc>
                <a:spcPct val="117999"/>
              </a:lnSpc>
              <a:spcBef>
                <a:spcPts val="0"/>
              </a:spcBef>
              <a:spcAft>
                <a:spcPts val="0"/>
              </a:spcAft>
              <a:buClrTx/>
              <a:buSzTx/>
              <a:buFontTx/>
              <a:buAutoNum type="arabicPeriod"/>
              <a:tabLst/>
              <a:defRPr/>
            </a:pPr>
            <a:r>
              <a:rPr lang="en-US" baseline="0" dirty="0"/>
              <a:t>Most recently, we learned that population sizes, such as those of the moose and wolf on Isle Royale, tend to fluctuate due to various factors [list some of the factors students included in their model]</a:t>
            </a:r>
          </a:p>
          <a:p>
            <a:pPr marL="457200" marR="0" indent="-457200" defTabSz="457200" eaLnBrk="1" fontAlgn="auto" latinLnBrk="0" hangingPunct="1">
              <a:lnSpc>
                <a:spcPct val="117999"/>
              </a:lnSpc>
              <a:spcBef>
                <a:spcPts val="0"/>
              </a:spcBef>
              <a:spcAft>
                <a:spcPts val="0"/>
              </a:spcAft>
              <a:buClrTx/>
              <a:buSzTx/>
              <a:buFontTx/>
              <a:buAutoNum type="arabicPeriod"/>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baseline="0" dirty="0"/>
              <a:t>Now we begin to explore if and how these two ideas are connected</a:t>
            </a:r>
            <a:r>
              <a:rPr lang="is-IS" baseline="0" dirty="0"/>
              <a:t>…is it possible that changes in population sizes play a role in species change?</a:t>
            </a:r>
          </a:p>
          <a:p>
            <a:pPr marL="0" marR="0" indent="0" defTabSz="457200" eaLnBrk="1" fontAlgn="auto" latinLnBrk="0" hangingPunct="1">
              <a:lnSpc>
                <a:spcPct val="117999"/>
              </a:lnSpc>
              <a:spcBef>
                <a:spcPts val="0"/>
              </a:spcBef>
              <a:spcAft>
                <a:spcPts val="0"/>
              </a:spcAft>
              <a:buClrTx/>
              <a:buSzTx/>
              <a:buFontTx/>
              <a:buNone/>
              <a:tabLst/>
              <a:defRPr/>
            </a:pPr>
            <a:endParaRPr lang="is-IS" baseline="0" dirty="0"/>
          </a:p>
          <a:p>
            <a:pPr marL="0" marR="0" indent="0" defTabSz="457200" eaLnBrk="1" fontAlgn="auto" latinLnBrk="0" hangingPunct="1">
              <a:lnSpc>
                <a:spcPct val="117999"/>
              </a:lnSpc>
              <a:spcBef>
                <a:spcPts val="0"/>
              </a:spcBef>
              <a:spcAft>
                <a:spcPts val="0"/>
              </a:spcAft>
              <a:buClrTx/>
              <a:buSzTx/>
              <a:buFontTx/>
              <a:buNone/>
              <a:tabLst/>
              <a:defRPr/>
            </a:pPr>
            <a:r>
              <a:rPr lang="is-IS" i="1" baseline="0" dirty="0"/>
              <a:t>At this point, you may want students to come up with  some possible answers to these questions. Right or wrong answers do not matter at this point</a:t>
            </a:r>
            <a:r>
              <a:rPr lang="en-US" i="1" baseline="0" dirty="0"/>
              <a:t>—</a:t>
            </a:r>
            <a:r>
              <a:rPr lang="is-IS" i="1" baseline="0" dirty="0"/>
              <a:t>it’s just a means to get them thinking about what comes next...</a:t>
            </a:r>
            <a:endParaRPr lang="en-US" i="1" baseline="0" dirty="0"/>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baseline="0" dirty="0"/>
              <a:t>Sources:</a:t>
            </a:r>
          </a:p>
          <a:p>
            <a:pPr marL="0" marR="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commons.wikimedia.org</a:t>
            </a:r>
            <a:r>
              <a:rPr lang="en-US" dirty="0"/>
              <a:t>/wiki/File:Grey_wolf_P1130270.jpg</a:t>
            </a:r>
          </a:p>
          <a:p>
            <a:endParaRPr lang="en-US" dirty="0"/>
          </a:p>
        </p:txBody>
      </p:sp>
    </p:spTree>
    <p:extLst>
      <p:ext uri="{BB962C8B-B14F-4D97-AF65-F5344CB8AC3E}">
        <p14:creationId xmlns:p14="http://schemas.microsoft.com/office/powerpoint/2010/main" val="5977010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Add in data for students to see.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And then ask them what patterns they notice? To facilitate this discussion, have them answer the questions in doodle Boxes O and P. </a:t>
            </a:r>
          </a:p>
          <a:p>
            <a:pPr marL="0" marR="0" indent="0" algn="l" defTabSz="457200" rtl="0" eaLnBrk="1" fontAlgn="auto" latinLnBrk="0" hangingPunct="1">
              <a:lnSpc>
                <a:spcPct val="117999"/>
              </a:lnSpc>
              <a:spcBef>
                <a:spcPts val="0"/>
              </a:spcBef>
              <a:spcAft>
                <a:spcPts val="0"/>
              </a:spcAft>
              <a:buClrTx/>
              <a:buSzTx/>
              <a:buFontTx/>
              <a:buNone/>
              <a:tabLst/>
              <a:defRPr/>
            </a:pPr>
            <a:endParaRPr lang="en-US" sz="2400" i="0" baseline="0" dirty="0"/>
          </a:p>
          <a:p>
            <a:pPr marL="0" marR="0" indent="0" algn="l" defTabSz="457200" rtl="0" eaLnBrk="1" fontAlgn="auto" latinLnBrk="0" hangingPunct="1">
              <a:lnSpc>
                <a:spcPct val="117999"/>
              </a:lnSpc>
              <a:spcBef>
                <a:spcPts val="0"/>
              </a:spcBef>
              <a:spcAft>
                <a:spcPts val="0"/>
              </a:spcAft>
              <a:buClrTx/>
              <a:buSzTx/>
              <a:buFontTx/>
              <a:buNone/>
              <a:tabLst/>
              <a:defRPr/>
            </a:pPr>
            <a:r>
              <a:rPr lang="en-US" sz="2400" i="0" baseline="0" dirty="0"/>
              <a:t>Hopefully they will see that the ones with the most food got to survive and reproduce!</a:t>
            </a:r>
          </a:p>
        </p:txBody>
      </p:sp>
    </p:spTree>
    <p:extLst>
      <p:ext uri="{BB962C8B-B14F-4D97-AF65-F5344CB8AC3E}">
        <p14:creationId xmlns:p14="http://schemas.microsoft.com/office/powerpoint/2010/main" val="78538604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Show this comparison between a “normal” caribou versus an albino. Have students predict what might happen to the albino caribou. Would it be advantageous for the albino trait to get passed on to offspring? Why or why not?</a:t>
            </a:r>
          </a:p>
          <a:p>
            <a:endParaRPr lang="en-US" sz="2400" baseline="0" dirty="0"/>
          </a:p>
          <a:p>
            <a:r>
              <a:rPr lang="en-US" sz="2400" baseline="0" dirty="0"/>
              <a:t>From here on the conversation tends to naturally flow into the following topics: </a:t>
            </a:r>
          </a:p>
          <a:p>
            <a:r>
              <a:rPr lang="en-US" sz="2400" baseline="0" dirty="0"/>
              <a:t>If you have an advantageous trait, you get to reproduce, and your offspring will most likely also have the advantageous trait, and will survive to reproduce and the number of individuals with that advantageous trait will increase.</a:t>
            </a:r>
          </a:p>
          <a:p>
            <a:endParaRPr lang="en-US" sz="2400" baseline="0" dirty="0"/>
          </a:p>
          <a:p>
            <a:pPr marL="0" marR="0" lvl="0" indent="0" defTabSz="457200" eaLnBrk="1" fontAlgn="auto" latinLnBrk="0" hangingPunct="1">
              <a:lnSpc>
                <a:spcPct val="117999"/>
              </a:lnSpc>
              <a:spcBef>
                <a:spcPts val="0"/>
              </a:spcBef>
              <a:spcAft>
                <a:spcPts val="0"/>
              </a:spcAft>
              <a:buClrTx/>
              <a:buSzTx/>
              <a:buFontTx/>
              <a:buNone/>
              <a:tabLst/>
              <a:defRPr/>
            </a:pPr>
            <a:r>
              <a:rPr lang="en-US" sz="2400" baseline="0" dirty="0"/>
              <a:t>If so, is that in our model? Revise model as necessary. </a:t>
            </a:r>
          </a:p>
          <a:p>
            <a:endParaRPr lang="en-US" sz="2400" baseline="0" dirty="0"/>
          </a:p>
          <a:p>
            <a:r>
              <a:rPr lang="en-US" sz="2400" baseline="0" dirty="0"/>
              <a:t>If students are not there yet the next couple of slide will help. They can also be used to reinforce these ideas. What happens if an individual with an advantageous trait gets to reproduce? What will the offspring look like? </a:t>
            </a:r>
          </a:p>
          <a:p>
            <a:endParaRPr lang="is-IS" sz="2400" baseline="0" dirty="0"/>
          </a:p>
          <a:p>
            <a:endParaRPr lang="en-US" sz="2400" i="0" baseline="0" dirty="0"/>
          </a:p>
          <a:p>
            <a:r>
              <a:rPr lang="en-US" sz="2400" baseline="0" dirty="0"/>
              <a:t>Sources: https://</a:t>
            </a:r>
            <a:r>
              <a:rPr lang="en-US" sz="2400" baseline="0" dirty="0" err="1"/>
              <a:t>upload.wikimedia.org</a:t>
            </a:r>
            <a:r>
              <a:rPr lang="en-US" sz="2400" baseline="0" dirty="0"/>
              <a:t>/</a:t>
            </a:r>
            <a:r>
              <a:rPr lang="en-US" sz="2400" baseline="0" dirty="0" err="1"/>
              <a:t>wikipedia</a:t>
            </a:r>
            <a:r>
              <a:rPr lang="en-US" sz="2400" baseline="0" dirty="0"/>
              <a:t>/commons/e/e0/</a:t>
            </a:r>
            <a:r>
              <a:rPr lang="en-US" sz="2400" baseline="0" dirty="0" err="1"/>
              <a:t>Caribou_from_Wagon_Trails.jpg</a:t>
            </a:r>
            <a:endParaRPr lang="en-US" sz="2400" baseline="0" dirty="0"/>
          </a:p>
        </p:txBody>
      </p:sp>
    </p:spTree>
    <p:extLst>
      <p:ext uri="{BB962C8B-B14F-4D97-AF65-F5344CB8AC3E}">
        <p14:creationId xmlns:p14="http://schemas.microsoft.com/office/powerpoint/2010/main" val="8964331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If  you haven’t already gotten here, yet, pose the question of what will happen if an individual with an advantageous trait gets to reproduce? What will the offspring look like? </a:t>
            </a:r>
          </a:p>
          <a:p>
            <a:endParaRPr lang="en-US" sz="2400" baseline="0" dirty="0"/>
          </a:p>
          <a:p>
            <a:r>
              <a:rPr lang="en-US" sz="2400" baseline="0" dirty="0"/>
              <a:t>Is that in our model? Revise model as necessary. </a:t>
            </a:r>
          </a:p>
          <a:p>
            <a:endParaRPr lang="en-US" sz="2400" baseline="0" dirty="0"/>
          </a:p>
          <a:p>
            <a:r>
              <a:rPr lang="en-US" sz="2400" baseline="0" dirty="0"/>
              <a:t>Ultimately, we want them to see that traits can be inherited</a:t>
            </a:r>
            <a:r>
              <a:rPr lang="is-IS" sz="2400" baseline="0" dirty="0"/>
              <a:t>…so offspring tend to have similar traits as their parents.</a:t>
            </a:r>
          </a:p>
          <a:p>
            <a:endParaRPr lang="is-IS" sz="2400" baseline="0" dirty="0"/>
          </a:p>
          <a:p>
            <a:r>
              <a:rPr lang="is-IS" sz="2400" baseline="0" dirty="0"/>
              <a:t>Then pose the question of what will happen to population if the trait continues to be passed on? Here, we want students to come to the realization that the number of individiuals wiht the trait will increase, shifting what the “normal” trait is within a population!</a:t>
            </a:r>
          </a:p>
          <a:p>
            <a:endParaRPr lang="en-US" sz="2400" i="0" baseline="0" dirty="0"/>
          </a:p>
          <a:p>
            <a:r>
              <a:rPr lang="en-US" sz="2400" baseline="0" dirty="0"/>
              <a:t>Sources: https://</a:t>
            </a:r>
            <a:r>
              <a:rPr lang="en-US" sz="2400" baseline="0" dirty="0" err="1"/>
              <a:t>upload.wikimedia.org</a:t>
            </a:r>
            <a:r>
              <a:rPr lang="en-US" sz="2400" baseline="0" dirty="0"/>
              <a:t>/</a:t>
            </a:r>
            <a:r>
              <a:rPr lang="en-US" sz="2400" baseline="0" dirty="0" err="1"/>
              <a:t>wikipedia</a:t>
            </a:r>
            <a:r>
              <a:rPr lang="en-US" sz="2400" baseline="0" dirty="0"/>
              <a:t>/commons/e/e0/</a:t>
            </a:r>
            <a:r>
              <a:rPr lang="en-US" sz="2400" baseline="0" dirty="0" err="1"/>
              <a:t>Caribou_from_Wagon_Trails.jpg</a:t>
            </a:r>
            <a:endParaRPr lang="en-US" sz="2400" baseline="0" dirty="0"/>
          </a:p>
        </p:txBody>
      </p:sp>
    </p:spTree>
    <p:extLst>
      <p:ext uri="{BB962C8B-B14F-4D97-AF65-F5344CB8AC3E}">
        <p14:creationId xmlns:p14="http://schemas.microsoft.com/office/powerpoint/2010/main" val="3115277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Refer back to the finch data on heritability and the original graphs showing the distribution of the trait changing over time. This is usually a fairly intuitive idea for students but you should feel free to add in any locally relevant story here of the change in the distribution of a heritable trait. This could be something in humans or another micro-evolution story of your choosing. Remember the idea we want to establish is about the consequences across a population of differential survival and reproduction over time. This is one of the big payoffs of all the previous conversations. Help your students have the a-ha moment that potential for exponential growth, struggle, heritable variation and differential survival and reproduction together lead to changes in the distribution of traits in a population over time. </a:t>
            </a:r>
          </a:p>
        </p:txBody>
      </p:sp>
    </p:spTree>
    <p:extLst>
      <p:ext uri="{BB962C8B-B14F-4D97-AF65-F5344CB8AC3E}">
        <p14:creationId xmlns:p14="http://schemas.microsoft.com/office/powerpoint/2010/main" val="119826225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sz="2400" dirty="0">
                <a:latin typeface="Helvetica Neue"/>
                <a:ea typeface="Helvetica Neue"/>
                <a:cs typeface="Helvetica Neue"/>
                <a:sym typeface="Helvetica Neue"/>
              </a:rPr>
              <a:t>TEACHER NOTES: The idea we are hoping to add at this point is something like: We expect the # of individuals with advantageous variations to increase in each new generation and the # with disadvantageous traits to decrease. PLEASE</a:t>
            </a:r>
            <a:r>
              <a:rPr lang="en-US" sz="2400" baseline="0" dirty="0">
                <a:latin typeface="Helvetica Neue"/>
                <a:ea typeface="Helvetica Neue"/>
                <a:cs typeface="Helvetica Neue"/>
                <a:sym typeface="Helvetica Neue"/>
              </a:rPr>
              <a:t> help kids articulate this idea from the phenomena and data they have been exploring. Do not just tell them. </a:t>
            </a:r>
            <a:endParaRPr lang="en-US" sz="2400" dirty="0">
              <a:latin typeface="Helvetica Neue"/>
              <a:ea typeface="Helvetica Neue"/>
              <a:cs typeface="Helvetica Neue"/>
              <a:sym typeface="Helvetica Neue"/>
            </a:endParaRPr>
          </a:p>
          <a:p>
            <a:endParaRPr lang="en-US" sz="2400" baseline="0" dirty="0"/>
          </a:p>
        </p:txBody>
      </p:sp>
    </p:spTree>
    <p:extLst>
      <p:ext uri="{BB962C8B-B14F-4D97-AF65-F5344CB8AC3E}">
        <p14:creationId xmlns:p14="http://schemas.microsoft.com/office/powerpoint/2010/main" val="135010154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Ask students if there are any other ideas that they need to discuss and revise.</a:t>
            </a:r>
          </a:p>
          <a:p>
            <a:endParaRPr lang="en-US" sz="2400" baseline="0" dirty="0"/>
          </a:p>
          <a:p>
            <a:r>
              <a:rPr lang="en-US" sz="2400" baseline="0" dirty="0"/>
              <a:t>I</a:t>
            </a:r>
            <a:r>
              <a:rPr lang="is-IS" sz="2400" baseline="0" dirty="0"/>
              <a:t>f there are any other ideas that the students have in their model that are finch specific, ask them what they have learned through these activities. Do our ideas only apply to finches? Have them revise their model statements as needed to reflect the more general language. Have students record the version of the model at this point in Doodle Q</a:t>
            </a:r>
          </a:p>
          <a:p>
            <a:endParaRPr lang="en-US" sz="2400" baseline="0" dirty="0"/>
          </a:p>
        </p:txBody>
      </p:sp>
    </p:spTree>
    <p:extLst>
      <p:ext uri="{BB962C8B-B14F-4D97-AF65-F5344CB8AC3E}">
        <p14:creationId xmlns:p14="http://schemas.microsoft.com/office/powerpoint/2010/main" val="20114454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t>Not meant to show students.</a:t>
            </a:r>
          </a:p>
        </p:txBody>
      </p:sp>
    </p:spTree>
    <p:extLst>
      <p:ext uri="{BB962C8B-B14F-4D97-AF65-F5344CB8AC3E}">
        <p14:creationId xmlns:p14="http://schemas.microsoft.com/office/powerpoint/2010/main" val="196899927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Review what students have done so far, and the ideas that they’ve generated—and the purpose behind generating the model.</a:t>
            </a:r>
          </a:p>
          <a:p>
            <a:endParaRPr lang="en-US" sz="2400" baseline="0" dirty="0"/>
          </a:p>
          <a:p>
            <a:r>
              <a:rPr lang="en-US" sz="2400" baseline="0" dirty="0"/>
              <a:t>Tell them that they will now use their model to re-visit their finch explanations to make sure they attended to the full model and revise as necessary. </a:t>
            </a:r>
          </a:p>
          <a:p>
            <a:endParaRPr lang="en-US" sz="2400" baseline="0" dirty="0"/>
          </a:p>
          <a:p>
            <a:endParaRPr lang="is-IS" sz="2400" baseline="0" dirty="0"/>
          </a:p>
          <a:p>
            <a:endParaRPr lang="en-US" sz="2400" baseline="0" dirty="0"/>
          </a:p>
        </p:txBody>
      </p:sp>
    </p:spTree>
    <p:extLst>
      <p:ext uri="{BB962C8B-B14F-4D97-AF65-F5344CB8AC3E}">
        <p14:creationId xmlns:p14="http://schemas.microsoft.com/office/powerpoint/2010/main" val="2785032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aseline="0" dirty="0"/>
              <a:t>TEACHER NOTES: Review what students have done so far, and the ideas that they’ve generated—and the purpose behind generating the model.</a:t>
            </a:r>
          </a:p>
          <a:p>
            <a:endParaRPr lang="en-US" sz="2400" baseline="0" dirty="0"/>
          </a:p>
          <a:p>
            <a:r>
              <a:rPr lang="en-US" sz="2400" baseline="0" dirty="0"/>
              <a:t>Tell them that they will now use their model to create a model-based explanation.</a:t>
            </a:r>
          </a:p>
          <a:p>
            <a:endParaRPr lang="en-US" sz="2400" baseline="0" dirty="0"/>
          </a:p>
          <a:p>
            <a:r>
              <a:rPr lang="is-IS" sz="2400" baseline="0" dirty="0"/>
              <a:t>If the timeline works out, you might have students create an individual explanation on their own for homework. This helps them to get their own ideas down (based on the model). Then, you can have them jigsaw their explanations to write a complete explanation together in a group.</a:t>
            </a:r>
          </a:p>
          <a:p>
            <a:endParaRPr lang="is-IS" sz="2400" baseline="0" dirty="0"/>
          </a:p>
          <a:p>
            <a:r>
              <a:rPr lang="is-IS" sz="2400" baseline="0" dirty="0"/>
              <a:t>Teachers have found it helpful for students to first write their group explanations on a whiteboard or something that can easily be edited before having them transfer the posters to poster paper that can be hung on the walls around the room. </a:t>
            </a:r>
          </a:p>
          <a:p>
            <a:endParaRPr lang="is-IS" sz="2400" baseline="0" dirty="0"/>
          </a:p>
          <a:p>
            <a:r>
              <a:rPr lang="is-IS" sz="2400" baseline="0" dirty="0"/>
              <a:t>Once done, tell the students that their explanations aren’t yet complete. They need to do one more investigation to make sure that they’ve thoroughly explained what was happening with the finches.</a:t>
            </a:r>
          </a:p>
          <a:p>
            <a:endParaRPr lang="en-US" sz="2400" baseline="0" dirty="0"/>
          </a:p>
        </p:txBody>
      </p:sp>
    </p:spTree>
    <p:extLst>
      <p:ext uri="{BB962C8B-B14F-4D97-AF65-F5344CB8AC3E}">
        <p14:creationId xmlns:p14="http://schemas.microsoft.com/office/powerpoint/2010/main" val="1752693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We will explore these questions</a:t>
            </a:r>
            <a:r>
              <a:rPr lang="en-US" baseline="0" dirty="0"/>
              <a:t> by starting with three interesting stories.</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dirty="0"/>
              <a:t>Tell students that they are now going to listen</a:t>
            </a:r>
            <a:r>
              <a:rPr lang="en-US" baseline="0" dirty="0"/>
              <a:t> to three stories: one about moths, one about bacteria, and another about finches. Tell them that as your go through the stories, you want them to listen carefully. You might have them jot down on their doodles sheets anything that they may notice, or anything they think might be important. </a:t>
            </a:r>
            <a:endParaRPr lang="en-US" dirty="0"/>
          </a:p>
          <a:p>
            <a:endParaRPr lang="en-US" dirty="0"/>
          </a:p>
        </p:txBody>
      </p:sp>
    </p:spTree>
    <p:extLst>
      <p:ext uri="{BB962C8B-B14F-4D97-AF65-F5344CB8AC3E}">
        <p14:creationId xmlns:p14="http://schemas.microsoft.com/office/powerpoint/2010/main" val="6379255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p:txBody>
      </p:sp>
    </p:spTree>
    <p:extLst>
      <p:ext uri="{BB962C8B-B14F-4D97-AF65-F5344CB8AC3E}">
        <p14:creationId xmlns:p14="http://schemas.microsoft.com/office/powerpoint/2010/main" val="1865276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prstGeom prst="rect">
            <a:avLst/>
          </a:prstGeom>
        </p:spPr>
        <p:txBody>
          <a:bodyPr/>
          <a:lstStyle/>
          <a:p>
            <a:endParaRPr/>
          </a:p>
        </p:txBody>
      </p:sp>
      <p:sp>
        <p:nvSpPr>
          <p:cNvPr id="146" name="Shape 146"/>
          <p:cNvSpPr>
            <a:spLocks noGrp="1"/>
          </p:cNvSpPr>
          <p:nvPr>
            <p:ph type="body" sz="quarter" idx="1"/>
          </p:nvPr>
        </p:nvSpPr>
        <p:spPr>
          <a:prstGeom prst="rect">
            <a:avLst/>
          </a:prstGeom>
        </p:spPr>
        <p:txBody>
          <a:bodyPr/>
          <a:lstStyle/>
          <a:p>
            <a:r>
              <a:rPr dirty="0"/>
              <a:t>Not meant to show students.</a:t>
            </a:r>
            <a:endParaRPr lang="en-US" dirty="0"/>
          </a:p>
          <a:p>
            <a:r>
              <a:rPr lang="en-US" baseline="0" dirty="0"/>
              <a:t>Remind students of the question they developed in lesson segment 2, and then explain that they need to develop a model that can explain this larger question, based on the model they just generated. To do so, they will need to use more general language in their ideas. For example, if they said that the drought was a factor affecting the change in the finches, they would make a more general statement like “changes in the environment”. </a:t>
            </a:r>
          </a:p>
          <a:p>
            <a:endParaRPr lang="en-US" baseline="0" dirty="0"/>
          </a:p>
          <a:p>
            <a:endParaRPr dirty="0"/>
          </a:p>
        </p:txBody>
      </p:sp>
    </p:spTree>
    <p:extLst>
      <p:ext uri="{BB962C8B-B14F-4D97-AF65-F5344CB8AC3E}">
        <p14:creationId xmlns:p14="http://schemas.microsoft.com/office/powerpoint/2010/main" val="25784336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In this segment students will have an opportunity to investigate how their models compares to other historical models that have been generated to answer this same question: how </a:t>
            </a:r>
            <a:r>
              <a:rPr lang="en-US" i="1" baseline="0" dirty="0"/>
              <a:t>do</a:t>
            </a:r>
            <a:r>
              <a:rPr lang="en-US" i="0" baseline="0" dirty="0"/>
              <a:t> traits change over time?</a:t>
            </a:r>
          </a:p>
          <a:p>
            <a:endParaRPr lang="en-US" i="0" baseline="0" dirty="0"/>
          </a:p>
          <a:p>
            <a:r>
              <a:rPr lang="en-US" i="0" baseline="0" dirty="0"/>
              <a:t>But first, a brief history lesson (which will hopefully be a partial review of what they learned in unity and diversity). </a:t>
            </a:r>
          </a:p>
        </p:txBody>
      </p:sp>
    </p:spTree>
    <p:extLst>
      <p:ext uri="{BB962C8B-B14F-4D97-AF65-F5344CB8AC3E}">
        <p14:creationId xmlns:p14="http://schemas.microsoft.com/office/powerpoint/2010/main" val="11398081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dirty="0"/>
              <a:t>The goal here is to show students how the perception about life on Earth has changed. This is a simplified summary. Please expand if you wish but keep in mind that the goal is to show students that in the 1800s several scientists were trying to answer our same “driving question”: Why do traits change over time? This question is still a “driving question” in modern biology.</a:t>
            </a:r>
            <a:endParaRPr lang="en-US" dirty="0"/>
          </a:p>
          <a:p>
            <a:endParaRPr lang="en-US" dirty="0"/>
          </a:p>
          <a:p>
            <a:r>
              <a:rPr lang="en-US" dirty="0"/>
              <a:t>Our explanation of history begins with an early explanation—that the Earth was only</a:t>
            </a:r>
            <a:r>
              <a:rPr lang="en-US" baseline="0" dirty="0"/>
              <a:t> ~7000 years old</a:t>
            </a:r>
            <a:r>
              <a:rPr lang="is-IS" baseline="0" dirty="0"/>
              <a:t>….</a:t>
            </a:r>
          </a:p>
          <a:p>
            <a:endParaRPr lang="is-IS" baseline="0" dirty="0"/>
          </a:p>
          <a:p>
            <a:endParaRPr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Two</a:t>
            </a:r>
            <a:r>
              <a:rPr lang="en-US" baseline="0" dirty="0"/>
              <a:t> big models emerged during this time period that we will discuss today. One proposed by Jean-Baptiste Lamarck</a:t>
            </a:r>
            <a:endParaRPr lang="is-IS" baseline="0" dirty="0"/>
          </a:p>
          <a:p>
            <a:endParaRPr lang="is-IS" baseline="0" dirty="0"/>
          </a:p>
          <a:p>
            <a:r>
              <a:rPr lang="is-IS" baseline="0" dirty="0"/>
              <a:t>Sources:</a:t>
            </a:r>
          </a:p>
          <a:p>
            <a:r>
              <a:rPr lang="en-US" baseline="0" dirty="0"/>
              <a:t>https://</a:t>
            </a:r>
            <a:r>
              <a:rPr lang="en-US" baseline="0" dirty="0" err="1"/>
              <a:t>commons.wikimedia.org</a:t>
            </a:r>
            <a:r>
              <a:rPr lang="en-US" baseline="0" dirty="0"/>
              <a:t>/wiki/File:Charles_Darwin_1880.jpg</a:t>
            </a:r>
            <a:endParaRPr lang="is-IS" baseline="0" dirty="0"/>
          </a:p>
          <a:p>
            <a:r>
              <a:rPr lang="en-US" dirty="0"/>
              <a:t>https://</a:t>
            </a:r>
            <a:r>
              <a:rPr lang="en-US" dirty="0" err="1"/>
              <a:t>commons.wikimedia.org</a:t>
            </a:r>
            <a:r>
              <a:rPr lang="en-US" dirty="0"/>
              <a:t>/w/</a:t>
            </a:r>
            <a:r>
              <a:rPr lang="en-US" dirty="0" err="1"/>
              <a:t>index.php?search</a:t>
            </a:r>
            <a:r>
              <a:rPr lang="en-US" dirty="0"/>
              <a:t>=</a:t>
            </a:r>
            <a:r>
              <a:rPr lang="en-US" dirty="0" err="1"/>
              <a:t>Jean-Baptiste+Lamarck&amp;title</a:t>
            </a:r>
            <a:r>
              <a:rPr lang="en-US" dirty="0"/>
              <a:t>=</a:t>
            </a:r>
            <a:r>
              <a:rPr lang="en-US" dirty="0" err="1"/>
              <a:t>Special:Search&amp;profile</a:t>
            </a:r>
            <a:r>
              <a:rPr lang="en-US" dirty="0"/>
              <a:t>=</a:t>
            </a:r>
            <a:r>
              <a:rPr lang="en-US" dirty="0" err="1"/>
              <a:t>images&amp;fulltext</a:t>
            </a:r>
            <a:r>
              <a:rPr lang="en-US" dirty="0"/>
              <a:t>=1&amp;uselang=</a:t>
            </a:r>
            <a:r>
              <a:rPr lang="en-US" dirty="0" err="1"/>
              <a:t>en&amp;searchToken</a:t>
            </a:r>
            <a:r>
              <a:rPr lang="en-US" dirty="0"/>
              <a:t>=7ey3l8wqut5yhxc97cdyhd5o3#/media/</a:t>
            </a:r>
            <a:r>
              <a:rPr lang="en-US" dirty="0" err="1"/>
              <a:t>File:Jean-baptiste_lamarck.jpg</a:t>
            </a:r>
            <a:endParaRPr dirty="0"/>
          </a:p>
        </p:txBody>
      </p:sp>
    </p:spTree>
    <p:extLst>
      <p:ext uri="{BB962C8B-B14F-4D97-AF65-F5344CB8AC3E}">
        <p14:creationId xmlns:p14="http://schemas.microsoft.com/office/powerpoint/2010/main" val="12803548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We start with Jean-Baptiste</a:t>
            </a:r>
            <a:r>
              <a:rPr lang="en-US" baseline="0" dirty="0"/>
              <a:t> Lamarck</a:t>
            </a:r>
            <a:r>
              <a:rPr lang="is-IS" baseline="0" dirty="0"/>
              <a:t>…explain to students the model ideas that Lamarck proposed. You might also provide some history about his life, etc. </a:t>
            </a:r>
          </a:p>
          <a:p>
            <a:endParaRPr lang="is-IS" baseline="0" dirty="0"/>
          </a:p>
          <a:p>
            <a:r>
              <a:rPr lang="is-IS" baseline="0" dirty="0"/>
              <a:t>The University of California, Berkeley’s Evolution group has some great resources if you want more information about Lamarck:</a:t>
            </a:r>
          </a:p>
          <a:p>
            <a:r>
              <a:rPr lang="en-US" baseline="0" dirty="0"/>
              <a:t>http://</a:t>
            </a:r>
            <a:r>
              <a:rPr lang="en-US" baseline="0" dirty="0" err="1"/>
              <a:t>www.ucmp.berkeley.edu</a:t>
            </a:r>
            <a:r>
              <a:rPr lang="en-US" baseline="0" dirty="0"/>
              <a:t>/history/</a:t>
            </a:r>
            <a:r>
              <a:rPr lang="en-US" baseline="0" dirty="0" err="1"/>
              <a:t>lamarck.html</a:t>
            </a:r>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r>
              <a:rPr lang="en-US" dirty="0"/>
              <a:t>https://</a:t>
            </a:r>
            <a:r>
              <a:rPr lang="en-US" dirty="0" err="1"/>
              <a:t>commons.wikimedia.org</a:t>
            </a:r>
            <a:r>
              <a:rPr lang="en-US" dirty="0"/>
              <a:t>/w/</a:t>
            </a:r>
            <a:r>
              <a:rPr lang="en-US" dirty="0" err="1"/>
              <a:t>index.php?search</a:t>
            </a:r>
            <a:r>
              <a:rPr lang="en-US" dirty="0"/>
              <a:t>=</a:t>
            </a:r>
            <a:r>
              <a:rPr lang="en-US" dirty="0" err="1"/>
              <a:t>Jean-Baptiste+Lamarck&amp;title</a:t>
            </a:r>
            <a:r>
              <a:rPr lang="en-US" dirty="0"/>
              <a:t>=</a:t>
            </a:r>
            <a:r>
              <a:rPr lang="en-US" dirty="0" err="1"/>
              <a:t>Special:Search&amp;profile</a:t>
            </a:r>
            <a:r>
              <a:rPr lang="en-US" dirty="0"/>
              <a:t>=</a:t>
            </a:r>
            <a:r>
              <a:rPr lang="en-US" dirty="0" err="1"/>
              <a:t>images&amp;fulltext</a:t>
            </a:r>
            <a:r>
              <a:rPr lang="en-US" dirty="0"/>
              <a:t>=1&amp;uselang=</a:t>
            </a:r>
            <a:r>
              <a:rPr lang="en-US" dirty="0" err="1"/>
              <a:t>en&amp;searchToken</a:t>
            </a:r>
            <a:r>
              <a:rPr lang="en-US" dirty="0"/>
              <a:t>=7ey3l8wqut5yhxc97cdyhd5o3#/media/</a:t>
            </a:r>
            <a:r>
              <a:rPr lang="en-US" dirty="0" err="1"/>
              <a:t>File:Jean-baptiste_lamarck.jpg</a:t>
            </a:r>
            <a:endParaRPr dirty="0"/>
          </a:p>
        </p:txBody>
      </p:sp>
    </p:spTree>
    <p:extLst>
      <p:ext uri="{BB962C8B-B14F-4D97-AF65-F5344CB8AC3E}">
        <p14:creationId xmlns:p14="http://schemas.microsoft.com/office/powerpoint/2010/main" val="161783118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is-IS" baseline="0" dirty="0"/>
              <a:t>Review Lamarck’s model based explanation for how long necks evolved in giraffes.</a:t>
            </a:r>
          </a:p>
          <a:p>
            <a:endParaRPr lang="is-IS" baseline="0" dirty="0"/>
          </a:p>
          <a:p>
            <a:r>
              <a:rPr lang="is-IS" baseline="0" dirty="0"/>
              <a:t>Sources:</a:t>
            </a:r>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3983415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en-US" dirty="0"/>
              <a:t>Now, have student</a:t>
            </a:r>
            <a:r>
              <a:rPr lang="en-US" baseline="0" dirty="0"/>
              <a:t> groups go back to their finch explanations and underline in red (or any other color) any statements they made that are similar to what Lamarck may have said.</a:t>
            </a:r>
          </a:p>
          <a:p>
            <a:endParaRPr lang="en-US" baseline="0" dirty="0"/>
          </a:p>
          <a:p>
            <a:r>
              <a:rPr lang="en-US" baseline="0" dirty="0"/>
              <a:t>Start a discussion with the students about any differences or similarities they noticed, and what they think about his model? Do they have any evidence that supports or refutes his ideas?</a:t>
            </a:r>
            <a:endParaRPr lang="is-IS" baseline="0" dirty="0"/>
          </a:p>
          <a:p>
            <a:endParaRPr lang="is-IS" baseline="0" dirty="0"/>
          </a:p>
          <a:p>
            <a:r>
              <a:rPr lang="is-IS" baseline="0" dirty="0"/>
              <a:t>Sources:</a:t>
            </a:r>
          </a:p>
          <a:p>
            <a:endParaRPr lang="en-US" dirty="0"/>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13641026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r>
              <a:rPr lang="is-IS" baseline="0" dirty="0"/>
              <a:t>NOTE: This and the next slide were created blend into eachother when in presentation mode.</a:t>
            </a:r>
          </a:p>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endParaRPr lang="en-US" dirty="0"/>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176523445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prstGeom prst="rect">
            <a:avLst/>
          </a:prstGeom>
        </p:spPr>
        <p:txBody>
          <a:bodyPr/>
          <a:lstStyle/>
          <a:p>
            <a:endParaRPr/>
          </a:p>
        </p:txBody>
      </p:sp>
      <p:sp>
        <p:nvSpPr>
          <p:cNvPr id="158" name="Shape 158"/>
          <p:cNvSpPr>
            <a:spLocks noGrp="1"/>
          </p:cNvSpPr>
          <p:nvPr>
            <p:ph type="body" sz="quarter" idx="1"/>
          </p:nvPr>
        </p:nvSpPr>
        <p:spPr>
          <a:prstGeom prst="rect">
            <a:avLst/>
          </a:prstGeom>
        </p:spPr>
        <p:txBody>
          <a:bodyPr/>
          <a:lstStyle>
            <a:lvl1pPr>
              <a:defRPr sz="2000"/>
            </a:lvl1pPr>
          </a:lstStyle>
          <a:p>
            <a:endParaRPr lang="is-IS" baseline="0" dirty="0"/>
          </a:p>
          <a:p>
            <a:r>
              <a:rPr lang="is-IS" baseline="0" dirty="0"/>
              <a:t>Since students have already learned about the Galapagos, they might find Darwin’s studies interesting, so you can add in information to these slides to communicate that history to them. Some resources are listed below.</a:t>
            </a:r>
          </a:p>
          <a:p>
            <a:endParaRPr lang="is-IS" baseline="0" dirty="0"/>
          </a:p>
          <a:p>
            <a:r>
              <a:rPr lang="is-IS" baseline="0" dirty="0"/>
              <a:t>The University of California, Berkeley’s Evolution group has some great resources if you want more information about Darwin:</a:t>
            </a:r>
          </a:p>
          <a:p>
            <a:endParaRPr lang="en-US" baseline="0" dirty="0"/>
          </a:p>
          <a:p>
            <a:r>
              <a:rPr lang="en-US" baseline="0" dirty="0"/>
              <a:t>http://</a:t>
            </a:r>
            <a:r>
              <a:rPr lang="en-US" baseline="0" dirty="0" err="1"/>
              <a:t>evolution.berkeley.edu</a:t>
            </a:r>
            <a:r>
              <a:rPr lang="en-US" baseline="0" dirty="0"/>
              <a:t>/</a:t>
            </a:r>
            <a:r>
              <a:rPr lang="en-US" baseline="0" dirty="0" err="1"/>
              <a:t>evolibrary</a:t>
            </a:r>
            <a:r>
              <a:rPr lang="en-US" baseline="0" dirty="0"/>
              <a:t>/article/history_14</a:t>
            </a:r>
          </a:p>
          <a:p>
            <a:r>
              <a:rPr lang="en-US" baseline="0" dirty="0"/>
              <a:t>http://</a:t>
            </a:r>
            <a:r>
              <a:rPr lang="en-US" baseline="0" dirty="0" err="1"/>
              <a:t>evolution.berkeley.edu</a:t>
            </a:r>
            <a:r>
              <a:rPr lang="en-US" baseline="0" dirty="0"/>
              <a:t>/</a:t>
            </a:r>
            <a:r>
              <a:rPr lang="en-US" baseline="0" dirty="0" err="1"/>
              <a:t>evolibrary</a:t>
            </a:r>
            <a:r>
              <a:rPr lang="en-US" baseline="0" dirty="0"/>
              <a:t>/article/history_09</a:t>
            </a:r>
            <a:endParaRPr lang="is-IS" baseline="0" dirty="0"/>
          </a:p>
          <a:p>
            <a:endParaRPr lang="is-IS" baseline="0" dirty="0"/>
          </a:p>
          <a:p>
            <a:r>
              <a:rPr lang="is-IS" baseline="0" dirty="0"/>
              <a:t>Sources:</a:t>
            </a:r>
          </a:p>
          <a:p>
            <a:endParaRPr lang="en-US" dirty="0"/>
          </a:p>
          <a:p>
            <a:r>
              <a:rPr lang="en-US" dirty="0"/>
              <a:t>https://</a:t>
            </a:r>
            <a:r>
              <a:rPr lang="en-US" dirty="0" err="1"/>
              <a:t>www.dreamstime.com</a:t>
            </a:r>
            <a:r>
              <a:rPr lang="en-US" dirty="0"/>
              <a:t>/stock-photo-tree-giraffe-image28756980</a:t>
            </a:r>
            <a:endParaRPr dirty="0"/>
          </a:p>
        </p:txBody>
      </p:sp>
    </p:spTree>
    <p:extLst>
      <p:ext uri="{BB962C8B-B14F-4D97-AF65-F5344CB8AC3E}">
        <p14:creationId xmlns:p14="http://schemas.microsoft.com/office/powerpoint/2010/main" val="19858003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 Center copy">
    <p:spTree>
      <p:nvGrpSpPr>
        <p:cNvPr id="1" name=""/>
        <p:cNvGrpSpPr/>
        <p:nvPr/>
      </p:nvGrpSpPr>
      <p:grpSpPr>
        <a:xfrm>
          <a:off x="0" y="0"/>
          <a:ext cx="0" cy="0"/>
          <a:chOff x="0" y="0"/>
          <a:chExt cx="0" cy="0"/>
        </a:xfrm>
      </p:grpSpPr>
      <p:sp>
        <p:nvSpPr>
          <p:cNvPr id="11" name="Shape 11"/>
          <p:cNvSpPr>
            <a:spLocks noGrp="1"/>
          </p:cNvSpPr>
          <p:nvPr>
            <p:ph type="title"/>
          </p:nvPr>
        </p:nvSpPr>
        <p:spPr>
          <a:xfrm>
            <a:off x="112033" y="196872"/>
            <a:ext cx="10464801" cy="489718"/>
          </a:xfrm>
          <a:prstGeom prst="rect">
            <a:avLst/>
          </a:prstGeom>
        </p:spPr>
        <p:txBody>
          <a:bodyPr/>
          <a:lstStyle>
            <a:lvl1pPr algn="l">
              <a:defRPr sz="3000">
                <a:solidFill>
                  <a:srgbClr val="583F34"/>
                </a:solidFill>
                <a:latin typeface="Arial"/>
                <a:ea typeface="Arial"/>
                <a:cs typeface="Arial"/>
                <a:sym typeface="Arial"/>
              </a:defRPr>
            </a:lvl1pPr>
          </a:lstStyle>
          <a:p>
            <a:r>
              <a:t>Title Text</a:t>
            </a:r>
          </a:p>
        </p:txBody>
      </p:sp>
      <p:pic>
        <p:nvPicPr>
          <p:cNvPr id="13" name="mberLogo.png"/>
          <p:cNvPicPr>
            <a:picLocks noChangeAspect="1"/>
          </p:cNvPicPr>
          <p:nvPr/>
        </p:nvPicPr>
        <p:blipFill>
          <a:blip r:embed="rId2"/>
          <a:stretch>
            <a:fillRect/>
          </a:stretch>
        </p:blipFill>
        <p:spPr>
          <a:xfrm>
            <a:off x="11763713" y="9206989"/>
            <a:ext cx="1042918" cy="489719"/>
          </a:xfrm>
          <a:prstGeom prst="rect">
            <a:avLst/>
          </a:prstGeom>
          <a:ln w="12700">
            <a:miter lim="400000"/>
          </a:ln>
        </p:spPr>
      </p:pic>
      <p:sp>
        <p:nvSpPr>
          <p:cNvPr id="14" name="Shape 14"/>
          <p:cNvSpPr/>
          <p:nvPr/>
        </p:nvSpPr>
        <p:spPr>
          <a:xfrm>
            <a:off x="102458" y="9169701"/>
            <a:ext cx="12704173" cy="1"/>
          </a:xfrm>
          <a:prstGeom prst="line">
            <a:avLst/>
          </a:prstGeom>
          <a:ln w="25400">
            <a:solidFill>
              <a:srgbClr val="583F34"/>
            </a:solidFill>
            <a:miter lim="400000"/>
          </a:ln>
        </p:spPr>
        <p:txBody>
          <a:bodyPr lIns="50800" tIns="50800" rIns="50800" bIns="50800" anchor="ctr"/>
          <a:lstStyle/>
          <a:p>
            <a:pPr>
              <a:defRPr sz="2400"/>
            </a:pPr>
            <a:endParaRPr/>
          </a:p>
        </p:txBody>
      </p:sp>
      <p:sp>
        <p:nvSpPr>
          <p:cNvPr id="15" name="Shape 1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05" name="Shape 105"/>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106" name="Shape 106"/>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107" name="Shape 107"/>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108" name="Shape 10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Shape 115"/>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116" name="Shape 116"/>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117" name="Shape 11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24" name="Shape 124"/>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25" name="Shape 12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32" name="Shape 13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4"/>
        <p:cNvGrpSpPr/>
        <p:nvPr/>
      </p:nvGrpSpPr>
      <p:grpSpPr>
        <a:xfrm>
          <a:off x="0" y="0"/>
          <a:ext cx="0" cy="0"/>
          <a:chOff x="0" y="0"/>
          <a:chExt cx="0" cy="0"/>
        </a:xfrm>
      </p:grpSpPr>
      <p:sp>
        <p:nvSpPr>
          <p:cNvPr id="15" name="Google Shape;15;p72"/>
          <p:cNvSpPr txBox="1">
            <a:spLocks noGrp="1"/>
          </p:cNvSpPr>
          <p:nvPr>
            <p:ph type="ctrTitle"/>
          </p:nvPr>
        </p:nvSpPr>
        <p:spPr>
          <a:xfrm>
            <a:off x="975360" y="3029939"/>
            <a:ext cx="11054080" cy="2090702"/>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72"/>
          <p:cNvSpPr txBox="1">
            <a:spLocks noGrp="1"/>
          </p:cNvSpPr>
          <p:nvPr>
            <p:ph type="subTitle" idx="1"/>
          </p:nvPr>
        </p:nvSpPr>
        <p:spPr>
          <a:xfrm>
            <a:off x="1950720" y="5527040"/>
            <a:ext cx="9103360" cy="2492587"/>
          </a:xfrm>
          <a:prstGeom prst="rect">
            <a:avLst/>
          </a:prstGeom>
          <a:noFill/>
          <a:ln>
            <a:noFill/>
          </a:ln>
        </p:spPr>
        <p:txBody>
          <a:bodyPr spcFirstLastPara="1" wrap="square" lIns="91425" tIns="45700" rIns="91425" bIns="45700" anchor="t" anchorCtr="0">
            <a:normAutofit/>
          </a:bodyPr>
          <a:lstStyle>
            <a:lvl1pPr lvl="0" algn="ctr">
              <a:spcBef>
                <a:spcPts val="910"/>
              </a:spcBef>
              <a:spcAft>
                <a:spcPts val="0"/>
              </a:spcAft>
              <a:buClr>
                <a:srgbClr val="888888"/>
              </a:buClr>
              <a:buSzPts val="3200"/>
              <a:buNone/>
              <a:defRPr>
                <a:solidFill>
                  <a:srgbClr val="888888"/>
                </a:solidFill>
              </a:defRPr>
            </a:lvl1pPr>
            <a:lvl2pPr lvl="1" algn="ctr">
              <a:spcBef>
                <a:spcPts val="796"/>
              </a:spcBef>
              <a:spcAft>
                <a:spcPts val="0"/>
              </a:spcAft>
              <a:buClr>
                <a:srgbClr val="888888"/>
              </a:buClr>
              <a:buSzPts val="2800"/>
              <a:buNone/>
              <a:defRPr>
                <a:solidFill>
                  <a:srgbClr val="888888"/>
                </a:solidFill>
              </a:defRPr>
            </a:lvl2pPr>
            <a:lvl3pPr lvl="2" algn="ctr">
              <a:spcBef>
                <a:spcPts val="683"/>
              </a:spcBef>
              <a:spcAft>
                <a:spcPts val="0"/>
              </a:spcAft>
              <a:buClr>
                <a:srgbClr val="888888"/>
              </a:buClr>
              <a:buSzPts val="2400"/>
              <a:buNone/>
              <a:defRPr>
                <a:solidFill>
                  <a:srgbClr val="888888"/>
                </a:solidFill>
              </a:defRPr>
            </a:lvl3pPr>
            <a:lvl4pPr lvl="3" algn="ctr">
              <a:spcBef>
                <a:spcPts val="569"/>
              </a:spcBef>
              <a:spcAft>
                <a:spcPts val="0"/>
              </a:spcAft>
              <a:buClr>
                <a:srgbClr val="888888"/>
              </a:buClr>
              <a:buSzPts val="2000"/>
              <a:buNone/>
              <a:defRPr>
                <a:solidFill>
                  <a:srgbClr val="888888"/>
                </a:solidFill>
              </a:defRPr>
            </a:lvl4pPr>
            <a:lvl5pPr lvl="4" algn="ctr">
              <a:spcBef>
                <a:spcPts val="569"/>
              </a:spcBef>
              <a:spcAft>
                <a:spcPts val="0"/>
              </a:spcAft>
              <a:buClr>
                <a:srgbClr val="888888"/>
              </a:buClr>
              <a:buSzPts val="2000"/>
              <a:buNone/>
              <a:defRPr>
                <a:solidFill>
                  <a:srgbClr val="888888"/>
                </a:solidFill>
              </a:defRPr>
            </a:lvl5pPr>
            <a:lvl6pPr lvl="5" algn="ctr">
              <a:spcBef>
                <a:spcPts val="569"/>
              </a:spcBef>
              <a:spcAft>
                <a:spcPts val="0"/>
              </a:spcAft>
              <a:buClr>
                <a:srgbClr val="888888"/>
              </a:buClr>
              <a:buSzPts val="2000"/>
              <a:buNone/>
              <a:defRPr>
                <a:solidFill>
                  <a:srgbClr val="888888"/>
                </a:solidFill>
              </a:defRPr>
            </a:lvl6pPr>
            <a:lvl7pPr lvl="6" algn="ctr">
              <a:spcBef>
                <a:spcPts val="569"/>
              </a:spcBef>
              <a:spcAft>
                <a:spcPts val="0"/>
              </a:spcAft>
              <a:buClr>
                <a:srgbClr val="888888"/>
              </a:buClr>
              <a:buSzPts val="2000"/>
              <a:buNone/>
              <a:defRPr>
                <a:solidFill>
                  <a:srgbClr val="888888"/>
                </a:solidFill>
              </a:defRPr>
            </a:lvl7pPr>
            <a:lvl8pPr lvl="7" algn="ctr">
              <a:spcBef>
                <a:spcPts val="569"/>
              </a:spcBef>
              <a:spcAft>
                <a:spcPts val="0"/>
              </a:spcAft>
              <a:buClr>
                <a:srgbClr val="888888"/>
              </a:buClr>
              <a:buSzPts val="2000"/>
              <a:buNone/>
              <a:defRPr>
                <a:solidFill>
                  <a:srgbClr val="888888"/>
                </a:solidFill>
              </a:defRPr>
            </a:lvl8pPr>
            <a:lvl9pPr lvl="8" algn="ctr">
              <a:spcBef>
                <a:spcPts val="569"/>
              </a:spcBef>
              <a:spcAft>
                <a:spcPts val="0"/>
              </a:spcAft>
              <a:buClr>
                <a:srgbClr val="888888"/>
              </a:buClr>
              <a:buSzPts val="2000"/>
              <a:buNone/>
              <a:defRPr>
                <a:solidFill>
                  <a:srgbClr val="888888"/>
                </a:solidFill>
              </a:defRPr>
            </a:lvl9pPr>
          </a:lstStyle>
          <a:p>
            <a:endParaRPr/>
          </a:p>
        </p:txBody>
      </p:sp>
      <p:sp>
        <p:nvSpPr>
          <p:cNvPr id="17" name="Google Shape;17;p72"/>
          <p:cNvSpPr txBox="1">
            <a:spLocks noGrp="1"/>
          </p:cNvSpPr>
          <p:nvPr>
            <p:ph type="dt" idx="10"/>
          </p:nvPr>
        </p:nvSpPr>
        <p:spPr>
          <a:xfrm>
            <a:off x="650240" y="9040143"/>
            <a:ext cx="3034453" cy="519289"/>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9pPr>
          </a:lstStyle>
          <a:p>
            <a:endParaRPr/>
          </a:p>
        </p:txBody>
      </p:sp>
      <p:sp>
        <p:nvSpPr>
          <p:cNvPr id="18" name="Google Shape;18;p72"/>
          <p:cNvSpPr txBox="1">
            <a:spLocks noGrp="1"/>
          </p:cNvSpPr>
          <p:nvPr>
            <p:ph type="ftr" idx="11"/>
          </p:nvPr>
        </p:nvSpPr>
        <p:spPr>
          <a:xfrm>
            <a:off x="4443307" y="9040143"/>
            <a:ext cx="4118187" cy="519289"/>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560" b="0" i="0" u="none" strike="noStrike" cap="none">
                <a:solidFill>
                  <a:schemeClr val="dk1"/>
                </a:solidFill>
                <a:latin typeface="Calibri"/>
                <a:ea typeface="Calibri"/>
                <a:cs typeface="Calibri"/>
                <a:sym typeface="Calibri"/>
              </a:defRPr>
            </a:lvl9pPr>
          </a:lstStyle>
          <a:p>
            <a:endParaRPr/>
          </a:p>
        </p:txBody>
      </p:sp>
      <p:sp>
        <p:nvSpPr>
          <p:cNvPr id="19" name="Google Shape;19;p72"/>
          <p:cNvSpPr txBox="1">
            <a:spLocks noGrp="1"/>
          </p:cNvSpPr>
          <p:nvPr>
            <p:ph type="sldNum" idx="12"/>
          </p:nvPr>
        </p:nvSpPr>
        <p:spPr>
          <a:xfrm>
            <a:off x="9320107" y="9040142"/>
            <a:ext cx="3034453" cy="519253"/>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2560" b="0" i="0" u="none" strike="noStrike" cap="none">
                <a:solidFill>
                  <a:schemeClr val="dk1"/>
                </a:solidFill>
                <a:latin typeface="Calibri"/>
                <a:ea typeface="Calibri"/>
                <a:cs typeface="Calibri"/>
                <a:sym typeface="Calibri"/>
              </a:defRPr>
            </a:lvl1pPr>
            <a:lvl2pPr marL="0" marR="0" lvl="1" indent="0" algn="l" rtl="0">
              <a:spcBef>
                <a:spcPts val="0"/>
              </a:spcBef>
              <a:buNone/>
              <a:defRPr sz="2560" b="0" i="0" u="none" strike="noStrike" cap="none">
                <a:solidFill>
                  <a:schemeClr val="dk1"/>
                </a:solidFill>
                <a:latin typeface="Calibri"/>
                <a:ea typeface="Calibri"/>
                <a:cs typeface="Calibri"/>
                <a:sym typeface="Calibri"/>
              </a:defRPr>
            </a:lvl2pPr>
            <a:lvl3pPr marL="0" marR="0" lvl="2" indent="0" algn="l" rtl="0">
              <a:spcBef>
                <a:spcPts val="0"/>
              </a:spcBef>
              <a:buNone/>
              <a:defRPr sz="2560" b="0" i="0" u="none" strike="noStrike" cap="none">
                <a:solidFill>
                  <a:schemeClr val="dk1"/>
                </a:solidFill>
                <a:latin typeface="Calibri"/>
                <a:ea typeface="Calibri"/>
                <a:cs typeface="Calibri"/>
                <a:sym typeface="Calibri"/>
              </a:defRPr>
            </a:lvl3pPr>
            <a:lvl4pPr marL="0" marR="0" lvl="3" indent="0" algn="l" rtl="0">
              <a:spcBef>
                <a:spcPts val="0"/>
              </a:spcBef>
              <a:buNone/>
              <a:defRPr sz="2560" b="0" i="0" u="none" strike="noStrike" cap="none">
                <a:solidFill>
                  <a:schemeClr val="dk1"/>
                </a:solidFill>
                <a:latin typeface="Calibri"/>
                <a:ea typeface="Calibri"/>
                <a:cs typeface="Calibri"/>
                <a:sym typeface="Calibri"/>
              </a:defRPr>
            </a:lvl4pPr>
            <a:lvl5pPr marL="0" marR="0" lvl="4" indent="0" algn="l" rtl="0">
              <a:spcBef>
                <a:spcPts val="0"/>
              </a:spcBef>
              <a:buNone/>
              <a:defRPr sz="2560" b="0" i="0" u="none" strike="noStrike" cap="none">
                <a:solidFill>
                  <a:schemeClr val="dk1"/>
                </a:solidFill>
                <a:latin typeface="Calibri"/>
                <a:ea typeface="Calibri"/>
                <a:cs typeface="Calibri"/>
                <a:sym typeface="Calibri"/>
              </a:defRPr>
            </a:lvl5pPr>
            <a:lvl6pPr marL="0" marR="0" lvl="5" indent="0" algn="l" rtl="0">
              <a:spcBef>
                <a:spcPts val="0"/>
              </a:spcBef>
              <a:buNone/>
              <a:defRPr sz="2560" b="0" i="0" u="none" strike="noStrike" cap="none">
                <a:solidFill>
                  <a:schemeClr val="dk1"/>
                </a:solidFill>
                <a:latin typeface="Calibri"/>
                <a:ea typeface="Calibri"/>
                <a:cs typeface="Calibri"/>
                <a:sym typeface="Calibri"/>
              </a:defRPr>
            </a:lvl6pPr>
            <a:lvl7pPr marL="0" marR="0" lvl="6" indent="0" algn="l" rtl="0">
              <a:spcBef>
                <a:spcPts val="0"/>
              </a:spcBef>
              <a:buNone/>
              <a:defRPr sz="2560" b="0" i="0" u="none" strike="noStrike" cap="none">
                <a:solidFill>
                  <a:schemeClr val="dk1"/>
                </a:solidFill>
                <a:latin typeface="Calibri"/>
                <a:ea typeface="Calibri"/>
                <a:cs typeface="Calibri"/>
                <a:sym typeface="Calibri"/>
              </a:defRPr>
            </a:lvl7pPr>
            <a:lvl8pPr marL="0" marR="0" lvl="7" indent="0" algn="l" rtl="0">
              <a:spcBef>
                <a:spcPts val="0"/>
              </a:spcBef>
              <a:buNone/>
              <a:defRPr sz="2560" b="0" i="0" u="none" strike="noStrike" cap="none">
                <a:solidFill>
                  <a:schemeClr val="dk1"/>
                </a:solidFill>
                <a:latin typeface="Calibri"/>
                <a:ea typeface="Calibri"/>
                <a:cs typeface="Calibri"/>
                <a:sym typeface="Calibri"/>
              </a:defRPr>
            </a:lvl8pPr>
            <a:lvl9pPr marL="0" marR="0" lvl="8" indent="0" algn="l" rtl="0">
              <a:spcBef>
                <a:spcPts val="0"/>
              </a:spcBef>
              <a:buNone/>
              <a:defRPr sz="2560"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105792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 Center copy">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t>‹#›</a:t>
            </a:fld>
            <a:endParaRPr/>
          </a:p>
        </p:txBody>
      </p:sp>
      <p:sp>
        <p:nvSpPr>
          <p:cNvPr id="8" name="Shape 117"/>
          <p:cNvSpPr/>
          <p:nvPr userDrawn="1"/>
        </p:nvSpPr>
        <p:spPr>
          <a:xfrm>
            <a:off x="-42334" y="-4527"/>
            <a:ext cx="13108867" cy="828432"/>
          </a:xfrm>
          <a:prstGeom prst="rect">
            <a:avLst/>
          </a:prstGeom>
          <a:solidFill>
            <a:srgbClr val="9279B3"/>
          </a:solidFill>
          <a:ln w="12700">
            <a:miter lim="400000"/>
          </a:ln>
        </p:spPr>
        <p:txBody>
          <a:bodyPr lIns="50800" tIns="50800" rIns="50800" bIns="50800" anchor="ctr"/>
          <a:lstStyle/>
          <a:p>
            <a:pPr>
              <a:defRPr sz="2400"/>
            </a:pPr>
            <a:endParaRPr/>
          </a:p>
        </p:txBody>
      </p:sp>
      <p:sp>
        <p:nvSpPr>
          <p:cNvPr id="9" name="Shape 118"/>
          <p:cNvSpPr>
            <a:spLocks noGrp="1"/>
          </p:cNvSpPr>
          <p:nvPr>
            <p:ph type="title"/>
          </p:nvPr>
        </p:nvSpPr>
        <p:spPr>
          <a:xfrm>
            <a:off x="111931" y="75732"/>
            <a:ext cx="12704534" cy="667914"/>
          </a:xfrm>
          <a:prstGeom prst="rect">
            <a:avLst/>
          </a:prstGeom>
        </p:spPr>
        <p:txBody>
          <a:bodyPr/>
          <a:lstStyle>
            <a:lvl1pPr algn="l">
              <a:defRPr sz="3800">
                <a:solidFill>
                  <a:srgbClr val="FFFFFF"/>
                </a:solidFill>
                <a:latin typeface="Arial"/>
                <a:ea typeface="Arial"/>
                <a:cs typeface="Arial"/>
                <a:sym typeface="Arial"/>
              </a:defRPr>
            </a:lvl1pPr>
          </a:lstStyle>
          <a:p>
            <a:r>
              <a:t>Title Text</a:t>
            </a:r>
          </a:p>
        </p:txBody>
      </p:sp>
      <p:pic>
        <p:nvPicPr>
          <p:cNvPr id="10" name="mberLogo.png"/>
          <p:cNvPicPr>
            <a:picLocks noChangeAspect="1"/>
          </p:cNvPicPr>
          <p:nvPr userDrawn="1"/>
        </p:nvPicPr>
        <p:blipFill>
          <a:blip r:embed="rId2"/>
          <a:stretch>
            <a:fillRect/>
          </a:stretch>
        </p:blipFill>
        <p:spPr>
          <a:xfrm>
            <a:off x="11773547" y="8952732"/>
            <a:ext cx="1042918" cy="489718"/>
          </a:xfrm>
          <a:prstGeom prst="rect">
            <a:avLst/>
          </a:prstGeom>
          <a:ln w="12700">
            <a:miter lim="400000"/>
          </a:ln>
        </p:spPr>
      </p:pic>
      <p:sp>
        <p:nvSpPr>
          <p:cNvPr id="11" name="Shape 120"/>
          <p:cNvSpPr/>
          <p:nvPr userDrawn="1"/>
        </p:nvSpPr>
        <p:spPr>
          <a:xfrm>
            <a:off x="273875" y="8919122"/>
            <a:ext cx="12702089" cy="1"/>
          </a:xfrm>
          <a:prstGeom prst="line">
            <a:avLst/>
          </a:prstGeom>
          <a:ln w="6350">
            <a:solidFill>
              <a:srgbClr val="583F34"/>
            </a:solidFill>
            <a:miter lim="400000"/>
          </a:ln>
        </p:spPr>
        <p:txBody>
          <a:bodyPr lIns="50800" tIns="50800" rIns="50800" bIns="50800" anchor="ctr"/>
          <a:lstStyle/>
          <a:p>
            <a:pPr>
              <a:defRPr sz="2400"/>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33" name="Shape 33"/>
          <p:cNvSpPr>
            <a:spLocks noGrp="1"/>
          </p:cNvSpPr>
          <p:nvPr>
            <p:ph type="title"/>
          </p:nvPr>
        </p:nvSpPr>
        <p:spPr>
          <a:xfrm>
            <a:off x="1270000" y="1638300"/>
            <a:ext cx="10464800" cy="3302000"/>
          </a:xfrm>
          <a:prstGeom prst="rect">
            <a:avLst/>
          </a:prstGeom>
        </p:spPr>
        <p:txBody>
          <a:bodyPr anchor="b"/>
          <a:lstStyle/>
          <a:p>
            <a:r>
              <a:t>Title Text</a:t>
            </a:r>
          </a:p>
        </p:txBody>
      </p:sp>
      <p:sp>
        <p:nvSpPr>
          <p:cNvPr id="34" name="Shape 34"/>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35" name="Shape 3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42" name="Shape 42"/>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43" name="Shape 43"/>
          <p:cNvSpPr>
            <a:spLocks noGrp="1"/>
          </p:cNvSpPr>
          <p:nvPr>
            <p:ph type="title"/>
          </p:nvPr>
        </p:nvSpPr>
        <p:spPr>
          <a:xfrm>
            <a:off x="1270000" y="6718300"/>
            <a:ext cx="10464800" cy="1422400"/>
          </a:xfrm>
          <a:prstGeom prst="rect">
            <a:avLst/>
          </a:prstGeom>
        </p:spPr>
        <p:txBody>
          <a:bodyPr anchor="b"/>
          <a:lstStyle/>
          <a:p>
            <a:r>
              <a:t>Title Text</a:t>
            </a:r>
          </a:p>
        </p:txBody>
      </p:sp>
      <p:sp>
        <p:nvSpPr>
          <p:cNvPr id="44" name="Shape 44"/>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5" name="Shape 45"/>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52" name="Shape 52"/>
          <p:cNvSpPr>
            <a:spLocks noGrp="1"/>
          </p:cNvSpPr>
          <p:nvPr>
            <p:ph type="title"/>
          </p:nvPr>
        </p:nvSpPr>
        <p:spPr>
          <a:xfrm>
            <a:off x="1270000" y="3225800"/>
            <a:ext cx="10464800" cy="3302000"/>
          </a:xfrm>
          <a:prstGeom prst="rect">
            <a:avLst/>
          </a:prstGeom>
        </p:spPr>
        <p:txBody>
          <a:bodyPr/>
          <a:lstStyle/>
          <a:p>
            <a:r>
              <a:t>Title Text</a:t>
            </a:r>
          </a:p>
        </p:txBody>
      </p:sp>
      <p:sp>
        <p:nvSpPr>
          <p:cNvPr id="53" name="Shape 5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60" name="Shape 60"/>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61" name="Shape 61"/>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62" name="Shape 62"/>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63" name="Shape 6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70" name="Shape 70"/>
          <p:cNvSpPr>
            <a:spLocks noGrp="1"/>
          </p:cNvSpPr>
          <p:nvPr>
            <p:ph type="title"/>
          </p:nvPr>
        </p:nvSpPr>
        <p:spPr>
          <a:prstGeom prst="rect">
            <a:avLst/>
          </a:prstGeom>
        </p:spPr>
        <p:txBody>
          <a:bodyPr/>
          <a:lstStyle/>
          <a:p>
            <a:r>
              <a:t>Title Text</a:t>
            </a:r>
          </a:p>
        </p:txBody>
      </p:sp>
      <p:sp>
        <p:nvSpPr>
          <p:cNvPr id="71" name="Shape 7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8" name="Shape 78"/>
          <p:cNvSpPr>
            <a:spLocks noGrp="1"/>
          </p:cNvSpPr>
          <p:nvPr>
            <p:ph type="title"/>
          </p:nvPr>
        </p:nvSpPr>
        <p:spPr>
          <a:prstGeom prst="rect">
            <a:avLst/>
          </a:prstGeom>
        </p:spPr>
        <p:txBody>
          <a:bodyPr/>
          <a:lstStyle/>
          <a:p>
            <a:r>
              <a:t>Title Text</a:t>
            </a:r>
          </a:p>
        </p:txBody>
      </p:sp>
      <p:sp>
        <p:nvSpPr>
          <p:cNvPr id="79" name="Shape 79"/>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0" name="Shape 8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87" name="Shape 87"/>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88" name="Shape 88"/>
          <p:cNvSpPr>
            <a:spLocks noGrp="1"/>
          </p:cNvSpPr>
          <p:nvPr>
            <p:ph type="title"/>
          </p:nvPr>
        </p:nvSpPr>
        <p:spPr>
          <a:prstGeom prst="rect">
            <a:avLst/>
          </a:prstGeom>
        </p:spPr>
        <p:txBody>
          <a:bodyPr/>
          <a:lstStyle/>
          <a:p>
            <a:r>
              <a:t>Title Text</a:t>
            </a:r>
          </a:p>
        </p:txBody>
      </p:sp>
      <p:sp>
        <p:nvSpPr>
          <p:cNvPr id="89" name="Shape 89"/>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90" name="Shape 9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46.tiff"/></Relationships>
</file>

<file path=ppt/slides/_rels/slide101.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hyperlink" Target="http://www.pbslearningmedia.org/resource/tdc02.sci.life.evo.dar/evolving-ideas-who-was-charles-darwin/" TargetMode="External"/><Relationship Id="rId2" Type="http://schemas.openxmlformats.org/officeDocument/2006/relationships/notesSlide" Target="../notesSlides/notesSlide105.xml"/><Relationship Id="rId1" Type="http://schemas.openxmlformats.org/officeDocument/2006/relationships/slideLayout" Target="../slideLayouts/slideLayout1.xml"/><Relationship Id="rId4" Type="http://schemas.openxmlformats.org/officeDocument/2006/relationships/hyperlink" Target="https://www.youtube.com/watch?v=H8q3my7ujws" TargetMode="Externa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6.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35.tiff"/><Relationship Id="rId4" Type="http://schemas.openxmlformats.org/officeDocument/2006/relationships/image" Target="../media/image34.tiff"/></Relationships>
</file>

<file path=ppt/slides/_rels/slide74.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8.xml"/><Relationship Id="rId1" Type="http://schemas.openxmlformats.org/officeDocument/2006/relationships/slideLayout" Target="../slideLayouts/slideLayout1.xml"/><Relationship Id="rId6" Type="http://schemas.openxmlformats.org/officeDocument/2006/relationships/image" Target="../media/image37.tiff"/><Relationship Id="rId5" Type="http://schemas.openxmlformats.org/officeDocument/2006/relationships/image" Target="../media/image36.tiff"/><Relationship Id="rId4" Type="http://schemas.openxmlformats.org/officeDocument/2006/relationships/image" Target="../media/image19.png"/></Relationships>
</file>

<file path=ppt/slides/_rels/slide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8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81.xml"/><Relationship Id="rId1" Type="http://schemas.openxmlformats.org/officeDocument/2006/relationships/slideLayout" Target="../slideLayouts/slideLayout1.xml"/><Relationship Id="rId4" Type="http://schemas.openxmlformats.org/officeDocument/2006/relationships/image" Target="../media/image40.tiff"/></Relationships>
</file>

<file path=ppt/slides/_rels/slide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2.xml"/><Relationship Id="rId1" Type="http://schemas.openxmlformats.org/officeDocument/2006/relationships/slideLayout" Target="../slideLayouts/slideLayout1.xml"/><Relationship Id="rId5" Type="http://schemas.openxmlformats.org/officeDocument/2006/relationships/image" Target="../media/image42.tiff"/><Relationship Id="rId4" Type="http://schemas.openxmlformats.org/officeDocument/2006/relationships/image" Target="../media/image41.tiff"/></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44.tiff"/></Relationships>
</file>

<file path=ppt/slides/_rels/slide9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46.tiff"/></Relationships>
</file>

<file path=ppt/slides/_rels/slide9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97.xml"/><Relationship Id="rId1" Type="http://schemas.openxmlformats.org/officeDocument/2006/relationships/slideLayout" Target="../slideLayouts/slideLayout1.xml"/><Relationship Id="rId4" Type="http://schemas.openxmlformats.org/officeDocument/2006/relationships/image" Target="../media/image46.tiff"/></Relationships>
</file>

<file path=ppt/slides/_rels/slide98.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9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47.tiff"/></Relationships>
</file>

<file path=ppt/slides/_rels/slide99.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9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4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
          <p:cNvSpPr/>
          <p:nvPr/>
        </p:nvSpPr>
        <p:spPr>
          <a:xfrm>
            <a:off x="2478273" y="997154"/>
            <a:ext cx="8207747" cy="7075644"/>
          </a:xfrm>
          <a:prstGeom prst="triangle">
            <a:avLst>
              <a:gd name="adj" fmla="val 50000"/>
            </a:avLst>
          </a:prstGeom>
          <a:solidFill>
            <a:srgbClr val="654D85">
              <a:alpha val="49803"/>
            </a:srgbClr>
          </a:solidFill>
          <a:ln w="25400" cap="flat" cmpd="sng">
            <a:solidFill>
              <a:srgbClr val="654D85"/>
            </a:solidFill>
            <a:prstDash val="solid"/>
            <a:round/>
            <a:headEnd type="none" w="sm" len="sm"/>
            <a:tailEnd type="none" w="sm" len="sm"/>
          </a:ln>
        </p:spPr>
        <p:txBody>
          <a:bodyPr spcFirstLastPara="1" wrap="square" lIns="130027" tIns="64996" rIns="130027" bIns="64996" anchor="ctr" anchorCtr="0">
            <a:noAutofit/>
          </a:bodyPr>
          <a:lstStyle/>
          <a:p>
            <a:endParaRPr sz="2560">
              <a:solidFill>
                <a:schemeClr val="lt1"/>
              </a:solidFill>
              <a:latin typeface="Calibri"/>
              <a:ea typeface="Calibri"/>
              <a:cs typeface="Calibri"/>
              <a:sym typeface="Calibri"/>
            </a:endParaRPr>
          </a:p>
        </p:txBody>
      </p:sp>
      <p:sp>
        <p:nvSpPr>
          <p:cNvPr id="274" name="Google Shape;274;p1"/>
          <p:cNvSpPr txBox="1">
            <a:spLocks noGrp="1"/>
          </p:cNvSpPr>
          <p:nvPr>
            <p:ph type="ctrTitle"/>
          </p:nvPr>
        </p:nvSpPr>
        <p:spPr>
          <a:xfrm>
            <a:off x="975360" y="2094512"/>
            <a:ext cx="11054080" cy="2090702"/>
          </a:xfrm>
          <a:prstGeom prst="rect">
            <a:avLst/>
          </a:prstGeom>
          <a:noFill/>
          <a:ln>
            <a:noFill/>
          </a:ln>
        </p:spPr>
        <p:txBody>
          <a:bodyPr spcFirstLastPara="1" wrap="square" lIns="130027" tIns="64996" rIns="130027" bIns="64996" anchor="ctr" anchorCtr="0">
            <a:normAutofit/>
          </a:bodyPr>
          <a:lstStyle/>
          <a:p>
            <a:pPr>
              <a:buSzPts val="4000"/>
            </a:pPr>
            <a:r>
              <a:rPr lang="en-US" sz="5689" dirty="0">
                <a:latin typeface="Arial"/>
                <a:ea typeface="Arial"/>
                <a:cs typeface="Arial"/>
                <a:sym typeface="Arial"/>
              </a:rPr>
              <a:t>Natural Selection</a:t>
            </a:r>
            <a:endParaRPr dirty="0"/>
          </a:p>
        </p:txBody>
      </p:sp>
      <p:sp>
        <p:nvSpPr>
          <p:cNvPr id="275" name="Google Shape;275;p1"/>
          <p:cNvSpPr txBox="1">
            <a:spLocks noGrp="1"/>
          </p:cNvSpPr>
          <p:nvPr>
            <p:ph type="subTitle" idx="1"/>
          </p:nvPr>
        </p:nvSpPr>
        <p:spPr>
          <a:xfrm>
            <a:off x="505743" y="4673267"/>
            <a:ext cx="11993314" cy="2492587"/>
          </a:xfrm>
          <a:prstGeom prst="rect">
            <a:avLst/>
          </a:prstGeom>
          <a:noFill/>
          <a:ln>
            <a:noFill/>
          </a:ln>
        </p:spPr>
        <p:txBody>
          <a:bodyPr spcFirstLastPara="1" wrap="square" lIns="130027" tIns="64996" rIns="130027" bIns="64996" anchor="t" anchorCtr="0">
            <a:normAutofit/>
          </a:bodyPr>
          <a:lstStyle/>
          <a:p>
            <a:pPr marL="0" indent="0">
              <a:spcBef>
                <a:spcPts val="0"/>
              </a:spcBef>
              <a:buClr>
                <a:schemeClr val="dk1"/>
              </a:buClr>
              <a:buSzPts val="2400"/>
            </a:pPr>
            <a:r>
              <a:rPr lang="en-US" sz="3413" i="1" dirty="0">
                <a:solidFill>
                  <a:schemeClr val="dk1"/>
                </a:solidFill>
                <a:latin typeface="Arial"/>
                <a:cs typeface="Arial"/>
                <a:sym typeface="Arial"/>
              </a:rPr>
              <a:t>How do traits change over time? </a:t>
            </a:r>
            <a:endParaRPr i="1" dirty="0"/>
          </a:p>
        </p:txBody>
      </p:sp>
      <p:sp>
        <p:nvSpPr>
          <p:cNvPr id="276" name="Google Shape;276;p1"/>
          <p:cNvSpPr txBox="1"/>
          <p:nvPr/>
        </p:nvSpPr>
        <p:spPr>
          <a:xfrm>
            <a:off x="5418397" y="8098043"/>
            <a:ext cx="5982165" cy="799132"/>
          </a:xfrm>
          <a:prstGeom prst="rect">
            <a:avLst/>
          </a:prstGeom>
          <a:noFill/>
          <a:ln>
            <a:noFill/>
          </a:ln>
        </p:spPr>
        <p:txBody>
          <a:bodyPr spcFirstLastPara="1" wrap="square" lIns="130027" tIns="64996" rIns="130027" bIns="64996" anchor="t" anchorCtr="0">
            <a:normAutofit/>
          </a:bodyPr>
          <a:lstStyle/>
          <a:p>
            <a:pPr>
              <a:buClr>
                <a:srgbClr val="654D85"/>
              </a:buClr>
              <a:buSzPts val="2800"/>
            </a:pPr>
            <a:r>
              <a:rPr lang="en-US" sz="3982" i="1" dirty="0">
                <a:solidFill>
                  <a:srgbClr val="654D85"/>
                </a:solidFill>
                <a:latin typeface="Arial"/>
                <a:ea typeface="Arial"/>
                <a:cs typeface="Arial"/>
                <a:sym typeface="Arial"/>
              </a:rPr>
              <a:t>Version 2019</a:t>
            </a:r>
            <a:endParaRPr sz="512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57040" y="147280"/>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Peppered Moth</a:t>
            </a:r>
            <a:endParaRPr sz="4000" b="0" dirty="0">
              <a:solidFill>
                <a:srgbClr val="9279B3"/>
              </a:solidFill>
            </a:endParaRPr>
          </a:p>
        </p:txBody>
      </p:sp>
      <p:sp>
        <p:nvSpPr>
          <p:cNvPr id="10" name="Shape 150"/>
          <p:cNvSpPr/>
          <p:nvPr/>
        </p:nvSpPr>
        <p:spPr>
          <a:xfrm>
            <a:off x="168522" y="3263862"/>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1947826" y="33286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2" name="Shape 152"/>
          <p:cNvSpPr/>
          <p:nvPr/>
        </p:nvSpPr>
        <p:spPr>
          <a:xfrm flipV="1">
            <a:off x="1061115" y="2903184"/>
            <a:ext cx="1" cy="1163070"/>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53"/>
          <p:cNvSpPr/>
          <p:nvPr/>
        </p:nvSpPr>
        <p:spPr>
          <a:xfrm>
            <a:off x="650808"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37790" y="4066823"/>
            <a:ext cx="4125440" cy="2204864"/>
          </a:xfrm>
          <a:prstGeom prst="rect">
            <a:avLst/>
          </a:prstGeom>
          <a:ln w="12700">
            <a:miter lim="400000"/>
          </a:ln>
        </p:spPr>
      </p:pic>
      <p:sp>
        <p:nvSpPr>
          <p:cNvPr id="15" name="Shape 161"/>
          <p:cNvSpPr/>
          <p:nvPr/>
        </p:nvSpPr>
        <p:spPr>
          <a:xfrm>
            <a:off x="257782" y="6248147"/>
            <a:ext cx="4085533" cy="8278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speckled, dark form is rare.</a:t>
            </a:r>
          </a:p>
        </p:txBody>
      </p:sp>
      <p:sp>
        <p:nvSpPr>
          <p:cNvPr id="16" name="Shape 164"/>
          <p:cNvSpPr/>
          <p:nvPr/>
        </p:nvSpPr>
        <p:spPr>
          <a:xfrm flipV="1">
            <a:off x="8849842" y="3108689"/>
            <a:ext cx="439891" cy="439891"/>
          </a:xfrm>
          <a:prstGeom prst="line">
            <a:avLst/>
          </a:prstGeom>
          <a:ln w="139700">
            <a:solidFill>
              <a:srgbClr val="FFFFFF"/>
            </a:solidFill>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1376386640"/>
      </p:ext>
    </p:extLst>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431160" y="4079921"/>
            <a:ext cx="8245913" cy="2564805"/>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On your finch explanation, underline (using a blue crayon/pen/marker/pencil) any statements you made that are similar to those Darwin might have made about the finches.</a:t>
            </a:r>
          </a:p>
          <a:p>
            <a:pPr algn="l" hangingPunct="1"/>
            <a:endParaRPr lang="en-US" altLang="en-US" sz="2800" dirty="0"/>
          </a:p>
        </p:txBody>
      </p:sp>
      <p:sp>
        <p:nvSpPr>
          <p:cNvPr id="7" name="Shape 261"/>
          <p:cNvSpPr/>
          <p:nvPr/>
        </p:nvSpPr>
        <p:spPr>
          <a:xfrm>
            <a:off x="2852060" y="187780"/>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What are your thoughts about Darwin’s model and his explanation?</a:t>
            </a:r>
            <a:endParaRPr sz="3600" dirty="0">
              <a:solidFill>
                <a:srgbClr val="9279B3"/>
              </a:solidFill>
            </a:endParaRPr>
          </a:p>
        </p:txBody>
      </p:sp>
      <p:sp>
        <p:nvSpPr>
          <p:cNvPr id="8" name="Shape 261"/>
          <p:cNvSpPr/>
          <p:nvPr/>
        </p:nvSpPr>
        <p:spPr>
          <a:xfrm>
            <a:off x="2852059" y="2133851"/>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How does it compare to your model and explanation?</a:t>
            </a:r>
            <a:endParaRPr sz="3600" dirty="0">
              <a:solidFill>
                <a:srgbClr val="9279B3"/>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6379" y="3344439"/>
            <a:ext cx="3596945" cy="3354151"/>
          </a:xfrm>
          <a:prstGeom prst="rect">
            <a:avLst/>
          </a:prstGeom>
        </p:spPr>
      </p:pic>
      <p:pic>
        <p:nvPicPr>
          <p:cNvPr id="4" name="Picture 3"/>
          <p:cNvPicPr>
            <a:picLocks noChangeAspect="1"/>
          </p:cNvPicPr>
          <p:nvPr/>
        </p:nvPicPr>
        <p:blipFill>
          <a:blip r:embed="rId4"/>
          <a:stretch>
            <a:fillRect/>
          </a:stretch>
        </p:blipFill>
        <p:spPr>
          <a:xfrm>
            <a:off x="166685" y="343601"/>
            <a:ext cx="2685374" cy="3580499"/>
          </a:xfrm>
          <a:prstGeom prst="rect">
            <a:avLst/>
          </a:prstGeom>
        </p:spPr>
      </p:pic>
      <p:sp>
        <p:nvSpPr>
          <p:cNvPr id="9" name="Rectangle 3"/>
          <p:cNvSpPr txBox="1">
            <a:spLocks noChangeArrowheads="1"/>
          </p:cNvSpPr>
          <p:nvPr/>
        </p:nvSpPr>
        <p:spPr>
          <a:xfrm>
            <a:off x="431159" y="6294585"/>
            <a:ext cx="8245913" cy="1272143"/>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Do you notice any differences?</a:t>
            </a:r>
          </a:p>
          <a:p>
            <a:pPr algn="l" hangingPunct="1"/>
            <a:endParaRPr lang="en-US" altLang="en-US" sz="2800" dirty="0"/>
          </a:p>
        </p:txBody>
      </p:sp>
      <p:sp>
        <p:nvSpPr>
          <p:cNvPr id="10" name="Rectangle 3"/>
          <p:cNvSpPr txBox="1">
            <a:spLocks noChangeArrowheads="1"/>
          </p:cNvSpPr>
          <p:nvPr/>
        </p:nvSpPr>
        <p:spPr>
          <a:xfrm>
            <a:off x="431159" y="7380208"/>
            <a:ext cx="8245913" cy="1272143"/>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What do you think about Darwin’s model?</a:t>
            </a:r>
          </a:p>
          <a:p>
            <a:pPr algn="l" hangingPunct="1"/>
            <a:endParaRPr lang="en-US" altLang="en-US" sz="2800" dirty="0"/>
          </a:p>
        </p:txBody>
      </p:sp>
    </p:spTree>
    <p:extLst>
      <p:ext uri="{BB962C8B-B14F-4D97-AF65-F5344CB8AC3E}">
        <p14:creationId xmlns:p14="http://schemas.microsoft.com/office/powerpoint/2010/main" val="5374942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 grpId="0" animBg="1"/>
      <p:bldP spid="8" grpId="0" animBg="1"/>
      <p:bldP spid="9" grpId="0" animBg="1"/>
      <p:bldP spid="10"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871625" y="3473670"/>
            <a:ext cx="3775756" cy="2159260"/>
          </a:xfrm>
          <a:prstGeom prst="rect">
            <a:avLst/>
          </a:prstGeom>
        </p:spPr>
      </p:pic>
      <p:pic>
        <p:nvPicPr>
          <p:cNvPr id="13" name="pasted-image.pdf"/>
          <p:cNvPicPr>
            <a:picLocks noChangeAspect="1"/>
          </p:cNvPicPr>
          <p:nvPr/>
        </p:nvPicPr>
        <p:blipFill>
          <a:blip r:embed="rId4"/>
          <a:stretch>
            <a:fillRect/>
          </a:stretch>
        </p:blipFill>
        <p:spPr>
          <a:xfrm flipH="1">
            <a:off x="8571793" y="6170513"/>
            <a:ext cx="4075588" cy="2569394"/>
          </a:xfrm>
          <a:prstGeom prst="rect">
            <a:avLst/>
          </a:prstGeom>
          <a:ln w="12700">
            <a:miter lim="400000"/>
          </a:ln>
        </p:spPr>
      </p:pic>
      <p:sp>
        <p:nvSpPr>
          <p:cNvPr id="9" name="Shape 261"/>
          <p:cNvSpPr/>
          <p:nvPr/>
        </p:nvSpPr>
        <p:spPr>
          <a:xfrm>
            <a:off x="863771" y="4734222"/>
            <a:ext cx="6956434" cy="287258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Let’s return to our finch explanations one more time to make sure that our models and explanations are consistent with Darwin’s!</a:t>
            </a:r>
            <a:endParaRPr sz="3600" dirty="0">
              <a:solidFill>
                <a:srgbClr val="9279B3"/>
              </a:solidFill>
            </a:endParaRPr>
          </a:p>
        </p:txBody>
      </p:sp>
      <p:sp>
        <p:nvSpPr>
          <p:cNvPr id="15" name="Rectangle 2"/>
          <p:cNvSpPr>
            <a:spLocks noGrp="1" noChangeArrowheads="1"/>
          </p:cNvSpPr>
          <p:nvPr>
            <p:ph type="title"/>
          </p:nvPr>
        </p:nvSpPr>
        <p:spPr>
          <a:xfrm>
            <a:off x="412015" y="1377595"/>
            <a:ext cx="12070607" cy="2302771"/>
          </a:xfrm>
        </p:spPr>
        <p:txBody>
          <a:bodyPr>
            <a:noAutofit/>
          </a:bodyPr>
          <a:lstStyle/>
          <a:p>
            <a:pPr algn="ctr" eaLnBrk="1" hangingPunct="1"/>
            <a:r>
              <a:rPr lang="en-US" altLang="en-US" sz="3600" dirty="0">
                <a:solidFill>
                  <a:srgbClr val="9279B3"/>
                </a:solidFill>
              </a:rPr>
              <a:t>Darwin’s ideas were </a:t>
            </a:r>
            <a:r>
              <a:rPr lang="en-US" altLang="ja-JP" sz="3600" dirty="0">
                <a:solidFill>
                  <a:srgbClr val="9279B3"/>
                </a:solidFill>
              </a:rPr>
              <a:t>consistent with all observations and evidence at that time and continue to be supported by </a:t>
            </a:r>
            <a:r>
              <a:rPr lang="en-US" altLang="ja-JP" sz="3600" u="sng" dirty="0">
                <a:solidFill>
                  <a:srgbClr val="9279B3"/>
                </a:solidFill>
              </a:rPr>
              <a:t>all</a:t>
            </a:r>
            <a:r>
              <a:rPr lang="en-US" altLang="ja-JP" sz="3600" dirty="0">
                <a:solidFill>
                  <a:srgbClr val="9279B3"/>
                </a:solidFill>
              </a:rPr>
              <a:t> evidence (hundreds of thousands of experiments, studies, archeological finds and facts) gathered in the 150 years since. </a:t>
            </a:r>
            <a:br>
              <a:rPr lang="en-US" altLang="ja-JP" sz="3600" dirty="0">
                <a:solidFill>
                  <a:srgbClr val="0000FF"/>
                </a:solidFill>
              </a:rPr>
            </a:br>
            <a:br>
              <a:rPr lang="en-US" altLang="ja-JP" sz="3600" dirty="0">
                <a:solidFill>
                  <a:srgbClr val="0000FF"/>
                </a:solidFill>
              </a:rPr>
            </a:br>
            <a:endParaRPr lang="en-US" altLang="en-US" sz="3600" dirty="0">
              <a:solidFill>
                <a:srgbClr val="0000FF"/>
              </a:solidFill>
            </a:endParaRPr>
          </a:p>
        </p:txBody>
      </p:sp>
    </p:spTree>
    <p:extLst>
      <p:ext uri="{BB962C8B-B14F-4D97-AF65-F5344CB8AC3E}">
        <p14:creationId xmlns:p14="http://schemas.microsoft.com/office/powerpoint/2010/main" val="2530304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8 Wrap up</a:t>
            </a:r>
          </a:p>
        </p:txBody>
      </p:sp>
      <p:sp>
        <p:nvSpPr>
          <p:cNvPr id="5" name="Shape 144"/>
          <p:cNvSpPr/>
          <p:nvPr/>
        </p:nvSpPr>
        <p:spPr>
          <a:xfrm>
            <a:off x="464596" y="1765722"/>
            <a:ext cx="12289586" cy="22365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compared historical models for trait change to our model and to each other. We can now use our refined ideas to take one more pass at our finch explanations. </a:t>
            </a:r>
          </a:p>
        </p:txBody>
      </p:sp>
    </p:spTree>
    <p:extLst>
      <p:ext uri="{BB962C8B-B14F-4D97-AF65-F5344CB8AC3E}">
        <p14:creationId xmlns:p14="http://schemas.microsoft.com/office/powerpoint/2010/main" val="398007897"/>
      </p:ext>
    </p:extLst>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dirty="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15" name="Oval 14">
            <a:extLst>
              <a:ext uri="{FF2B5EF4-FFF2-40B4-BE49-F238E27FC236}">
                <a16:creationId xmlns:a16="http://schemas.microsoft.com/office/drawing/2014/main" id="{8F79C950-C571-41EE-8ED0-B14E098B7688}"/>
              </a:ext>
            </a:extLst>
          </p:cNvPr>
          <p:cNvSpPr/>
          <p:nvPr/>
        </p:nvSpPr>
        <p:spPr>
          <a:xfrm>
            <a:off x="1108834" y="1186455"/>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3" name="Title 1">
            <a:extLst>
              <a:ext uri="{FF2B5EF4-FFF2-40B4-BE49-F238E27FC236}">
                <a16:creationId xmlns:a16="http://schemas.microsoft.com/office/drawing/2014/main" id="{FAEB581E-8370-465E-B31D-02627A0D3B4D}"/>
              </a:ext>
            </a:extLst>
          </p:cNvPr>
          <p:cNvSpPr>
            <a:spLocks noGrp="1"/>
          </p:cNvSpPr>
          <p:nvPr>
            <p:ph type="title"/>
          </p:nvPr>
        </p:nvSpPr>
        <p:spPr/>
        <p:txBody>
          <a:bodyPr>
            <a:normAutofit fontScale="90000"/>
          </a:bodyPr>
          <a:lstStyle/>
          <a:p>
            <a:r>
              <a:rPr lang="en-US" dirty="0"/>
              <a:t>Lesson Segment 9: Revising our Finch Explanation</a:t>
            </a:r>
          </a:p>
        </p:txBody>
      </p:sp>
      <p:sp>
        <p:nvSpPr>
          <p:cNvPr id="14" name="Shape 133">
            <a:extLst>
              <a:ext uri="{FF2B5EF4-FFF2-40B4-BE49-F238E27FC236}">
                <a16:creationId xmlns:a16="http://schemas.microsoft.com/office/drawing/2014/main" id="{DE9E5EF7-8F42-4E07-808F-3C78697FE244}"/>
              </a:ext>
            </a:extLst>
          </p:cNvPr>
          <p:cNvSpPr/>
          <p:nvPr/>
        </p:nvSpPr>
        <p:spPr>
          <a:xfrm>
            <a:off x="2539955" y="1255575"/>
            <a:ext cx="10276510" cy="31906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Now that students recognize that they have generated Darwin’s model, they should revisit their finch explanations to remove any statements or ideas that may be Lamarckian and/or not consistent with Darwin’s theory of natural selection. We will also return to our general model statements and revise them, if necessary.</a:t>
            </a:r>
            <a:endParaRPr sz="2800" dirty="0"/>
          </a:p>
        </p:txBody>
      </p:sp>
    </p:spTree>
    <p:extLst>
      <p:ext uri="{BB962C8B-B14F-4D97-AF65-F5344CB8AC3E}">
        <p14:creationId xmlns:p14="http://schemas.microsoft.com/office/powerpoint/2010/main" val="2964666483"/>
      </p:ext>
    </p:ext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261"/>
          <p:cNvSpPr/>
          <p:nvPr/>
        </p:nvSpPr>
        <p:spPr>
          <a:xfrm>
            <a:off x="1416665" y="3669309"/>
            <a:ext cx="9747522" cy="45345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Based on what we know about Darwin and Lamarck, in groups, revise your finch explanations, if needed.</a:t>
            </a:r>
          </a:p>
          <a:p>
            <a:pPr algn="ctr"/>
            <a:endParaRPr lang="en-US" sz="3600" dirty="0">
              <a:solidFill>
                <a:srgbClr val="9279B3"/>
              </a:solidFill>
            </a:endParaRPr>
          </a:p>
          <a:p>
            <a:pPr algn="ctr"/>
            <a:r>
              <a:rPr lang="en-US" sz="3600" dirty="0">
                <a:solidFill>
                  <a:srgbClr val="9279B3"/>
                </a:solidFill>
              </a:rPr>
              <a:t>Now, let’s go back to our model summary and see if we want to refine or revise any of the ideas there based on what we have just learned.</a:t>
            </a:r>
            <a:endParaRPr sz="3600" dirty="0">
              <a:solidFill>
                <a:srgbClr val="9279B3"/>
              </a:solidFill>
            </a:endParaRPr>
          </a:p>
        </p:txBody>
      </p:sp>
      <p:sp>
        <p:nvSpPr>
          <p:cNvPr id="10" name="Shape 261"/>
          <p:cNvSpPr/>
          <p:nvPr/>
        </p:nvSpPr>
        <p:spPr>
          <a:xfrm>
            <a:off x="1824710" y="897598"/>
            <a:ext cx="9821950"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Let’s return to our finch explanations one more time to make sure that our models and explanations are consistent with Darwin’s!</a:t>
            </a:r>
            <a:endParaRPr sz="3600" dirty="0">
              <a:solidFill>
                <a:srgbClr val="9279B3"/>
              </a:solidFill>
            </a:endParaRPr>
          </a:p>
        </p:txBody>
      </p:sp>
    </p:spTree>
    <p:extLst>
      <p:ext uri="{BB962C8B-B14F-4D97-AF65-F5344CB8AC3E}">
        <p14:creationId xmlns:p14="http://schemas.microsoft.com/office/powerpoint/2010/main" val="39595545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Shape 176"/>
          <p:cNvSpPr/>
          <p:nvPr/>
        </p:nvSpPr>
        <p:spPr>
          <a:xfrm>
            <a:off x="779963" y="2680701"/>
            <a:ext cx="11351658" cy="56302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a:defRPr sz="3000">
                <a:solidFill>
                  <a:srgbClr val="583F34"/>
                </a:solidFill>
                <a:latin typeface="Arial"/>
                <a:ea typeface="Arial"/>
                <a:cs typeface="Arial"/>
                <a:sym typeface="Arial"/>
              </a:defRPr>
            </a:pPr>
            <a:r>
              <a:rPr dirty="0"/>
              <a:t>You successfully proposed the model of why traits in populations change over time. This is also called the model of </a:t>
            </a:r>
            <a:r>
              <a:rPr b="1" dirty="0"/>
              <a:t>Natural Selection</a:t>
            </a:r>
            <a:r>
              <a:rPr dirty="0"/>
              <a:t>, one of the </a:t>
            </a:r>
            <a:r>
              <a:rPr b="1" dirty="0"/>
              <a:t>most important</a:t>
            </a:r>
            <a:r>
              <a:rPr dirty="0"/>
              <a:t> models in modern biology. </a:t>
            </a:r>
          </a:p>
          <a:p>
            <a:pPr>
              <a:defRPr sz="3000">
                <a:solidFill>
                  <a:srgbClr val="583F34"/>
                </a:solidFill>
                <a:latin typeface="Arial"/>
                <a:ea typeface="Arial"/>
                <a:cs typeface="Arial"/>
                <a:sym typeface="Arial"/>
              </a:defRPr>
            </a:pPr>
            <a:endParaRPr dirty="0"/>
          </a:p>
          <a:p>
            <a:pPr>
              <a:defRPr sz="3000">
                <a:solidFill>
                  <a:srgbClr val="583F34"/>
                </a:solidFill>
                <a:latin typeface="Arial"/>
                <a:ea typeface="Arial"/>
                <a:cs typeface="Arial"/>
                <a:sym typeface="Arial"/>
              </a:defRPr>
            </a:pPr>
            <a:endParaRPr dirty="0"/>
          </a:p>
          <a:p>
            <a:pPr>
              <a:defRPr sz="3000">
                <a:solidFill>
                  <a:srgbClr val="583F34"/>
                </a:solidFill>
                <a:latin typeface="Arial"/>
                <a:ea typeface="Arial"/>
                <a:cs typeface="Arial"/>
                <a:sym typeface="Arial"/>
              </a:defRPr>
            </a:pPr>
            <a:r>
              <a:rPr dirty="0"/>
              <a:t>Two videos that can give you insight in the process of formulating the theory: </a:t>
            </a:r>
          </a:p>
          <a:p>
            <a:pPr>
              <a:defRPr sz="3000">
                <a:solidFill>
                  <a:srgbClr val="583F34"/>
                </a:solidFill>
                <a:latin typeface="Arial"/>
                <a:ea typeface="Arial"/>
                <a:cs typeface="Arial"/>
                <a:sym typeface="Arial"/>
              </a:defRPr>
            </a:pPr>
            <a:r>
              <a:rPr u="sng" dirty="0">
                <a:hlinkClick r:id="rId3"/>
              </a:rPr>
              <a:t>Who was Charls Darwin</a:t>
            </a:r>
          </a:p>
          <a:p>
            <a:pPr>
              <a:defRPr sz="3000">
                <a:solidFill>
                  <a:srgbClr val="583F34"/>
                </a:solidFill>
                <a:latin typeface="Arial"/>
                <a:ea typeface="Arial"/>
                <a:cs typeface="Arial"/>
                <a:sym typeface="Arial"/>
              </a:defRPr>
            </a:pPr>
            <a:r>
              <a:rPr u="sng" dirty="0">
                <a:hlinkClick r:id="rId4"/>
              </a:rPr>
              <a:t>The life of Alfred Russel Wallace</a:t>
            </a:r>
          </a:p>
        </p:txBody>
      </p:sp>
      <p:sp>
        <p:nvSpPr>
          <p:cNvPr id="184" name="Shape 184"/>
          <p:cNvSpPr/>
          <p:nvPr/>
        </p:nvSpPr>
        <p:spPr>
          <a:xfrm>
            <a:off x="535152" y="1043827"/>
            <a:ext cx="12221576" cy="79508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4500" b="1">
                <a:solidFill>
                  <a:srgbClr val="583F34"/>
                </a:solidFill>
                <a:latin typeface="Arial"/>
                <a:ea typeface="Arial"/>
                <a:cs typeface="Arial"/>
                <a:sym typeface="Arial"/>
              </a:defRPr>
            </a:lvl1pPr>
          </a:lstStyle>
          <a:p>
            <a:r>
              <a:rPr dirty="0"/>
              <a:t>Congratulations on </a:t>
            </a:r>
            <a:r>
              <a:rPr lang="en-US" dirty="0"/>
              <a:t>your scientific thiniking</a:t>
            </a:r>
            <a:r>
              <a:rPr dirty="0"/>
              <a:t>!</a:t>
            </a:r>
          </a:p>
        </p:txBody>
      </p:sp>
    </p:spTree>
    <p:extLst>
      <p:ext uri="{BB962C8B-B14F-4D97-AF65-F5344CB8AC3E}">
        <p14:creationId xmlns:p14="http://schemas.microsoft.com/office/powerpoint/2010/main" val="33940944"/>
      </p:ext>
    </p:extLst>
  </p:cSld>
  <p:clrMapOvr>
    <a:masterClrMapping/>
  </p:clrMapOvr>
  <p:transition spd="slow"/>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9 Wrap up</a:t>
            </a:r>
          </a:p>
        </p:txBody>
      </p:sp>
      <p:sp>
        <p:nvSpPr>
          <p:cNvPr id="5" name="Shape 144"/>
          <p:cNvSpPr/>
          <p:nvPr/>
        </p:nvSpPr>
        <p:spPr>
          <a:xfrm>
            <a:off x="464596" y="1765722"/>
            <a:ext cx="12289586" cy="22365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Just like scientists, we revisited our explanations to tune them and make sure everything we said is consistent with a Darwinian viewpoint. Next we see if our model is useful when explaining phenomena other than the finches. </a:t>
            </a:r>
          </a:p>
        </p:txBody>
      </p:sp>
    </p:spTree>
    <p:extLst>
      <p:ext uri="{BB962C8B-B14F-4D97-AF65-F5344CB8AC3E}">
        <p14:creationId xmlns:p14="http://schemas.microsoft.com/office/powerpoint/2010/main" val="1217445997"/>
      </p:ext>
    </p:extLst>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dirty="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cxnSp>
        <p:nvCxnSpPr>
          <p:cNvPr id="11" name="Straight Arrow Connector 10">
            <a:extLst>
              <a:ext uri="{FF2B5EF4-FFF2-40B4-BE49-F238E27FC236}">
                <a16:creationId xmlns:a16="http://schemas.microsoft.com/office/drawing/2014/main" id="{340F8EC4-0971-48ED-99C2-3BB50521A7AC}"/>
              </a:ext>
            </a:extLst>
          </p:cNvPr>
          <p:cNvCxnSpPr/>
          <p:nvPr/>
        </p:nvCxnSpPr>
        <p:spPr>
          <a:xfrm flipV="1">
            <a:off x="366447" y="1663439"/>
            <a:ext cx="839189" cy="1411972"/>
          </a:xfrm>
          <a:prstGeom prst="straightConnector1">
            <a:avLst/>
          </a:prstGeom>
          <a:noFill/>
          <a:ln w="31750" cap="flat">
            <a:solidFill>
              <a:srgbClr val="9279B3"/>
            </a:solidFill>
            <a:prstDash val="solid"/>
            <a:miter lim="400000"/>
            <a:headEnd type="triangle"/>
            <a:tailEnd type="none" w="med" len="med"/>
          </a:ln>
          <a:effectLst/>
          <a:sp3d/>
        </p:spPr>
        <p:style>
          <a:lnRef idx="0">
            <a:scrgbClr r="0" g="0" b="0"/>
          </a:lnRef>
          <a:fillRef idx="0">
            <a:scrgbClr r="0" g="0" b="0"/>
          </a:fillRef>
          <a:effectRef idx="0">
            <a:scrgbClr r="0" g="0" b="0"/>
          </a:effectRef>
          <a:fontRef idx="none"/>
        </p:style>
      </p:cxnSp>
      <p:sp>
        <p:nvSpPr>
          <p:cNvPr id="16" name="Title 1">
            <a:extLst>
              <a:ext uri="{FF2B5EF4-FFF2-40B4-BE49-F238E27FC236}">
                <a16:creationId xmlns:a16="http://schemas.microsoft.com/office/drawing/2014/main" id="{CED93226-2726-467F-A121-B83B63D07473}"/>
              </a:ext>
            </a:extLst>
          </p:cNvPr>
          <p:cNvSpPr>
            <a:spLocks noGrp="1"/>
          </p:cNvSpPr>
          <p:nvPr>
            <p:ph type="title"/>
          </p:nvPr>
        </p:nvSpPr>
        <p:spPr/>
        <p:txBody>
          <a:bodyPr>
            <a:normAutofit fontScale="90000"/>
          </a:bodyPr>
          <a:lstStyle/>
          <a:p>
            <a:r>
              <a:rPr lang="en-US" dirty="0"/>
              <a:t>Lesson Segment 10: Assessing Understanding</a:t>
            </a:r>
          </a:p>
        </p:txBody>
      </p:sp>
      <p:sp>
        <p:nvSpPr>
          <p:cNvPr id="17" name="Shape 133">
            <a:extLst>
              <a:ext uri="{FF2B5EF4-FFF2-40B4-BE49-F238E27FC236}">
                <a16:creationId xmlns:a16="http://schemas.microsoft.com/office/drawing/2014/main" id="{D305F483-0ACF-435E-89F2-39F1C3A63194}"/>
              </a:ext>
            </a:extLst>
          </p:cNvPr>
          <p:cNvSpPr/>
          <p:nvPr/>
        </p:nvSpPr>
        <p:spPr>
          <a:xfrm>
            <a:off x="2539955" y="1920989"/>
            <a:ext cx="10276510" cy="370768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Now that students have experience in applying their model to a phenomenon (the finches beaks), choose between the two scenarios presented on the next slides about different phenomena for students to explain using their model of natural selection. Or, this would be a good opportunity to add in a socially relevant scenario that is geared toward your students in more specific ways. </a:t>
            </a:r>
            <a:endParaRPr sz="2800" dirty="0"/>
          </a:p>
        </p:txBody>
      </p:sp>
    </p:spTree>
    <p:extLst>
      <p:ext uri="{BB962C8B-B14F-4D97-AF65-F5344CB8AC3E}">
        <p14:creationId xmlns:p14="http://schemas.microsoft.com/office/powerpoint/2010/main" val="4000507071"/>
      </p:ext>
    </p:extLst>
  </p:cSld>
  <p:clrMapOvr>
    <a:masterClrMapping/>
  </p:clrMapOvr>
  <p:transition spd="med"/>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dirty="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cxnSp>
        <p:nvCxnSpPr>
          <p:cNvPr id="11" name="Straight Arrow Connector 10">
            <a:extLst>
              <a:ext uri="{FF2B5EF4-FFF2-40B4-BE49-F238E27FC236}">
                <a16:creationId xmlns:a16="http://schemas.microsoft.com/office/drawing/2014/main" id="{340F8EC4-0971-48ED-99C2-3BB50521A7AC}"/>
              </a:ext>
            </a:extLst>
          </p:cNvPr>
          <p:cNvCxnSpPr/>
          <p:nvPr/>
        </p:nvCxnSpPr>
        <p:spPr>
          <a:xfrm flipV="1">
            <a:off x="366447" y="1663439"/>
            <a:ext cx="839189" cy="1411972"/>
          </a:xfrm>
          <a:prstGeom prst="straightConnector1">
            <a:avLst/>
          </a:prstGeom>
          <a:noFill/>
          <a:ln w="31750" cap="flat">
            <a:solidFill>
              <a:srgbClr val="9279B3"/>
            </a:solidFill>
            <a:prstDash val="solid"/>
            <a:miter lim="400000"/>
            <a:headEnd type="triangle"/>
            <a:tailEnd type="none" w="med" len="med"/>
          </a:ln>
          <a:effectLst/>
          <a:sp3d/>
        </p:spPr>
        <p:style>
          <a:lnRef idx="0">
            <a:scrgbClr r="0" g="0" b="0"/>
          </a:lnRef>
          <a:fillRef idx="0">
            <a:scrgbClr r="0" g="0" b="0"/>
          </a:fillRef>
          <a:effectRef idx="0">
            <a:scrgbClr r="0" g="0" b="0"/>
          </a:effectRef>
          <a:fontRef idx="none"/>
        </p:style>
      </p:cxnSp>
      <p:sp>
        <p:nvSpPr>
          <p:cNvPr id="16" name="Title 1">
            <a:extLst>
              <a:ext uri="{FF2B5EF4-FFF2-40B4-BE49-F238E27FC236}">
                <a16:creationId xmlns:a16="http://schemas.microsoft.com/office/drawing/2014/main" id="{CED93226-2726-467F-A121-B83B63D07473}"/>
              </a:ext>
            </a:extLst>
          </p:cNvPr>
          <p:cNvSpPr>
            <a:spLocks noGrp="1"/>
          </p:cNvSpPr>
          <p:nvPr>
            <p:ph type="title"/>
          </p:nvPr>
        </p:nvSpPr>
        <p:spPr/>
        <p:txBody>
          <a:bodyPr>
            <a:normAutofit fontScale="90000"/>
          </a:bodyPr>
          <a:lstStyle/>
          <a:p>
            <a:r>
              <a:rPr lang="en-US" dirty="0"/>
              <a:t>Lesson Segment 10: Assessing Understanding</a:t>
            </a:r>
          </a:p>
        </p:txBody>
      </p:sp>
      <p:sp>
        <p:nvSpPr>
          <p:cNvPr id="12" name="Shape 131">
            <a:extLst>
              <a:ext uri="{FF2B5EF4-FFF2-40B4-BE49-F238E27FC236}">
                <a16:creationId xmlns:a16="http://schemas.microsoft.com/office/drawing/2014/main" id="{B9240E5C-CE24-4E62-9403-D515C8C2DAEE}"/>
              </a:ext>
            </a:extLst>
          </p:cNvPr>
          <p:cNvSpPr/>
          <p:nvPr/>
        </p:nvSpPr>
        <p:spPr>
          <a:xfrm>
            <a:off x="525730" y="3275466"/>
            <a:ext cx="11876935" cy="547724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algn="l">
              <a:lnSpc>
                <a:spcPct val="120000"/>
              </a:lnSpc>
              <a:defRPr sz="2800">
                <a:solidFill>
                  <a:srgbClr val="583F34"/>
                </a:solidFill>
                <a:latin typeface="Arial"/>
                <a:ea typeface="Arial"/>
                <a:cs typeface="Arial"/>
                <a:sym typeface="Arial"/>
              </a:defRPr>
            </a:pPr>
            <a:r>
              <a:rPr dirty="0"/>
              <a:t>Peter and Rosemary Grant have made enormous contributions to the field of evolution. They have demonstrated that natural selection can drive rapid changes in</a:t>
            </a:r>
            <a:r>
              <a:rPr lang="en-US" dirty="0"/>
              <a:t> the distribution of traits in a population</a:t>
            </a:r>
            <a:r>
              <a:rPr dirty="0"/>
              <a:t>. The following HHMI video beautifully shows their work in the Galapagos. A version with an embedded quiz is also available. </a:t>
            </a:r>
          </a:p>
          <a:p>
            <a:pPr algn="l">
              <a:lnSpc>
                <a:spcPct val="120000"/>
              </a:lnSpc>
              <a:defRPr sz="2800">
                <a:solidFill>
                  <a:srgbClr val="583F34"/>
                </a:solidFill>
                <a:latin typeface="Arial"/>
                <a:ea typeface="Arial"/>
                <a:cs typeface="Arial"/>
                <a:sym typeface="Arial"/>
              </a:defRPr>
            </a:pPr>
            <a:r>
              <a:rPr dirty="0"/>
              <a:t>You can use the video to connect it to </a:t>
            </a:r>
            <a:r>
              <a:rPr lang="en-US" dirty="0"/>
              <a:t>the </a:t>
            </a:r>
            <a:r>
              <a:rPr dirty="0"/>
              <a:t>MBER process</a:t>
            </a:r>
            <a:r>
              <a:rPr lang="en-US" dirty="0"/>
              <a:t> your students just went through</a:t>
            </a:r>
            <a:r>
              <a:rPr dirty="0"/>
              <a:t>:  observation of a  phenomenon</a:t>
            </a:r>
            <a:r>
              <a:rPr lang="en-US" dirty="0"/>
              <a:t> leading to </a:t>
            </a:r>
            <a:r>
              <a:rPr dirty="0"/>
              <a:t>questions and proposed models based on evidence. </a:t>
            </a:r>
          </a:p>
          <a:p>
            <a:pPr algn="l">
              <a:lnSpc>
                <a:spcPct val="120000"/>
              </a:lnSpc>
              <a:defRPr sz="2800">
                <a:solidFill>
                  <a:srgbClr val="583F34"/>
                </a:solidFill>
                <a:latin typeface="Arial"/>
                <a:ea typeface="Arial"/>
                <a:cs typeface="Arial"/>
                <a:sym typeface="Arial"/>
              </a:defRPr>
            </a:pPr>
            <a:endParaRPr dirty="0"/>
          </a:p>
        </p:txBody>
      </p:sp>
    </p:spTree>
    <p:extLst>
      <p:ext uri="{BB962C8B-B14F-4D97-AF65-F5344CB8AC3E}">
        <p14:creationId xmlns:p14="http://schemas.microsoft.com/office/powerpoint/2010/main" val="1905702105"/>
      </p:ext>
    </p:ext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ctrTitle"/>
          </p:nvPr>
        </p:nvSpPr>
        <p:spPr>
          <a:prstGeom prst="rect">
            <a:avLst/>
          </a:prstGeom>
        </p:spPr>
        <p:txBody>
          <a:bodyPr>
            <a:noAutofit/>
          </a:bodyPr>
          <a:lstStyle>
            <a:lvl1pPr defTabSz="525779">
              <a:defRPr sz="2700"/>
            </a:lvl1pPr>
          </a:lstStyle>
          <a:p>
            <a:r>
              <a:rPr sz="3200" dirty="0">
                <a:solidFill>
                  <a:srgbClr val="9279B3"/>
                </a:solidFill>
              </a:rPr>
              <a:t>Misuse of antibiotic can put you and others at risk</a:t>
            </a:r>
          </a:p>
        </p:txBody>
      </p:sp>
      <p:pic>
        <p:nvPicPr>
          <p:cNvPr id="138" name="Antib treatment vomit2.pdf"/>
          <p:cNvPicPr>
            <a:picLocks noChangeAspect="1"/>
          </p:cNvPicPr>
          <p:nvPr/>
        </p:nvPicPr>
        <p:blipFill>
          <a:blip r:embed="rId3"/>
          <a:stretch>
            <a:fillRect/>
          </a:stretch>
        </p:blipFill>
        <p:spPr>
          <a:xfrm>
            <a:off x="514145" y="1046175"/>
            <a:ext cx="11777212" cy="7000945"/>
          </a:xfrm>
          <a:prstGeom prst="rect">
            <a:avLst/>
          </a:prstGeom>
          <a:ln w="12700">
            <a:miter lim="400000"/>
          </a:ln>
        </p:spPr>
      </p:pic>
    </p:spTree>
    <p:extLst>
      <p:ext uri="{BB962C8B-B14F-4D97-AF65-F5344CB8AC3E}">
        <p14:creationId xmlns:p14="http://schemas.microsoft.com/office/powerpoint/2010/main" val="102922320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57040" y="147280"/>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Peppered Moth</a:t>
            </a:r>
            <a:endParaRPr sz="4000" b="0" dirty="0">
              <a:solidFill>
                <a:srgbClr val="9279B3"/>
              </a:solidFill>
            </a:endParaRPr>
          </a:p>
        </p:txBody>
      </p:sp>
      <p:sp>
        <p:nvSpPr>
          <p:cNvPr id="10" name="Shape 150"/>
          <p:cNvSpPr/>
          <p:nvPr/>
        </p:nvSpPr>
        <p:spPr>
          <a:xfrm>
            <a:off x="168522" y="3263862"/>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1947826" y="33286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2" name="Shape 152"/>
          <p:cNvSpPr/>
          <p:nvPr/>
        </p:nvSpPr>
        <p:spPr>
          <a:xfrm flipV="1">
            <a:off x="1061115" y="2903184"/>
            <a:ext cx="1" cy="1163070"/>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53"/>
          <p:cNvSpPr/>
          <p:nvPr/>
        </p:nvSpPr>
        <p:spPr>
          <a:xfrm>
            <a:off x="650808"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37790" y="4066823"/>
            <a:ext cx="4125440" cy="2204864"/>
          </a:xfrm>
          <a:prstGeom prst="rect">
            <a:avLst/>
          </a:prstGeom>
          <a:ln w="12700">
            <a:miter lim="400000"/>
          </a:ln>
        </p:spPr>
      </p:pic>
      <p:sp>
        <p:nvSpPr>
          <p:cNvPr id="15" name="Shape 161"/>
          <p:cNvSpPr/>
          <p:nvPr/>
        </p:nvSpPr>
        <p:spPr>
          <a:xfrm>
            <a:off x="257782" y="6248147"/>
            <a:ext cx="4085533" cy="8278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speckled, dark form is rare.</a:t>
            </a:r>
          </a:p>
        </p:txBody>
      </p:sp>
      <p:sp>
        <p:nvSpPr>
          <p:cNvPr id="16" name="Shape 164"/>
          <p:cNvSpPr/>
          <p:nvPr/>
        </p:nvSpPr>
        <p:spPr>
          <a:xfrm flipV="1">
            <a:off x="8849842" y="3108689"/>
            <a:ext cx="439891" cy="439891"/>
          </a:xfrm>
          <a:prstGeom prst="line">
            <a:avLst/>
          </a:prstGeom>
          <a:ln w="139700">
            <a:solidFill>
              <a:srgbClr val="FFFFFF"/>
            </a:solidFill>
            <a:miter lim="400000"/>
          </a:ln>
        </p:spPr>
        <p:txBody>
          <a:bodyPr lIns="50800" tIns="50800" rIns="50800" bIns="50800" anchor="ctr"/>
          <a:lstStyle/>
          <a:p>
            <a:pPr>
              <a:defRPr sz="2400"/>
            </a:pPr>
            <a:endParaRPr/>
          </a:p>
        </p:txBody>
      </p:sp>
      <p:sp>
        <p:nvSpPr>
          <p:cNvPr id="17" name="Shape 154"/>
          <p:cNvSpPr/>
          <p:nvPr/>
        </p:nvSpPr>
        <p:spPr>
          <a:xfrm flipV="1">
            <a:off x="6446748" y="2903184"/>
            <a:ext cx="1" cy="1847533"/>
          </a:xfrm>
          <a:prstGeom prst="line">
            <a:avLst/>
          </a:prstGeom>
          <a:ln w="76200">
            <a:solidFill>
              <a:srgbClr val="F16904"/>
            </a:solidFill>
            <a:miter lim="400000"/>
          </a:ln>
        </p:spPr>
        <p:txBody>
          <a:bodyPr lIns="50800" tIns="50800" rIns="50800" bIns="50800" anchor="ctr"/>
          <a:lstStyle/>
          <a:p>
            <a:pPr>
              <a:defRPr sz="2400"/>
            </a:pPr>
            <a:endParaRPr/>
          </a:p>
        </p:txBody>
      </p:sp>
      <p:sp>
        <p:nvSpPr>
          <p:cNvPr id="18" name="Shape 155"/>
          <p:cNvSpPr/>
          <p:nvPr/>
        </p:nvSpPr>
        <p:spPr>
          <a:xfrm>
            <a:off x="6036442"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1900</a:t>
            </a:r>
          </a:p>
        </p:txBody>
      </p:sp>
      <p:pic>
        <p:nvPicPr>
          <p:cNvPr id="19"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533912" y="4751286"/>
            <a:ext cx="3895972" cy="2260422"/>
          </a:xfrm>
          <a:prstGeom prst="rect">
            <a:avLst/>
          </a:prstGeom>
          <a:ln w="12700">
            <a:miter lim="400000"/>
          </a:ln>
        </p:spPr>
      </p:pic>
      <p:sp>
        <p:nvSpPr>
          <p:cNvPr id="20" name="Shape 162"/>
          <p:cNvSpPr/>
          <p:nvPr/>
        </p:nvSpPr>
        <p:spPr>
          <a:xfrm>
            <a:off x="4528107" y="6954756"/>
            <a:ext cx="3990827" cy="8278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dark, speckled form is rare.</a:t>
            </a:r>
          </a:p>
        </p:txBody>
      </p:sp>
    </p:spTree>
    <p:extLst>
      <p:ext uri="{BB962C8B-B14F-4D97-AF65-F5344CB8AC3E}">
        <p14:creationId xmlns:p14="http://schemas.microsoft.com/office/powerpoint/2010/main" val="548476822"/>
      </p:ext>
    </p:extLst>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ctrTitle"/>
          </p:nvPr>
        </p:nvSpPr>
        <p:spPr>
          <a:prstGeom prst="rect">
            <a:avLst/>
          </a:prstGeom>
        </p:spPr>
        <p:txBody>
          <a:bodyPr>
            <a:noAutofit/>
          </a:bodyPr>
          <a:lstStyle>
            <a:lvl1pPr defTabSz="525779">
              <a:defRPr sz="2700"/>
            </a:lvl1pPr>
          </a:lstStyle>
          <a:p>
            <a:r>
              <a:rPr lang="en-US" sz="3200" dirty="0">
                <a:solidFill>
                  <a:srgbClr val="9279B3"/>
                </a:solidFill>
              </a:rPr>
              <a:t>The Peppered Moth Story</a:t>
            </a:r>
            <a:endParaRPr sz="3200" dirty="0">
              <a:solidFill>
                <a:srgbClr val="9279B3"/>
              </a:solidFill>
            </a:endParaRPr>
          </a:p>
        </p:txBody>
      </p:sp>
      <p:sp>
        <p:nvSpPr>
          <p:cNvPr id="148" name="Shape 148"/>
          <p:cNvSpPr/>
          <p:nvPr/>
        </p:nvSpPr>
        <p:spPr>
          <a:xfrm>
            <a:off x="6438900" y="4543487"/>
            <a:ext cx="127000" cy="66662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marR="457200" algn="l" defTabSz="457200">
              <a:defRPr sz="1200">
                <a:latin typeface="Times New Roman"/>
                <a:ea typeface="Times New Roman"/>
                <a:cs typeface="Times New Roman"/>
                <a:sym typeface="Times New Roman"/>
              </a:defRPr>
            </a:pPr>
            <a:endParaRPr/>
          </a:p>
          <a:p>
            <a:pPr marR="457200" algn="l" defTabSz="457200">
              <a:defRPr sz="1200">
                <a:latin typeface="Times New Roman"/>
                <a:ea typeface="Times New Roman"/>
                <a:cs typeface="Times New Roman"/>
                <a:sym typeface="Times New Roman"/>
              </a:defRPr>
            </a:pPr>
            <a:endParaRPr/>
          </a:p>
        </p:txBody>
      </p:sp>
      <p:pic>
        <p:nvPicPr>
          <p:cNvPr id="149" name="pasted-image.pdf"/>
          <p:cNvPicPr>
            <a:picLocks noChangeAspect="1"/>
          </p:cNvPicPr>
          <p:nvPr/>
        </p:nvPicPr>
        <p:blipFill>
          <a:blip r:embed="rId3"/>
          <a:stretch>
            <a:fillRect/>
          </a:stretch>
        </p:blipFill>
        <p:spPr>
          <a:xfrm>
            <a:off x="2943322" y="2567665"/>
            <a:ext cx="7118156" cy="4797873"/>
          </a:xfrm>
          <a:prstGeom prst="rect">
            <a:avLst/>
          </a:prstGeom>
          <a:ln w="12700">
            <a:miter lim="400000"/>
          </a:ln>
        </p:spPr>
      </p:pic>
    </p:spTree>
    <p:extLst>
      <p:ext uri="{BB962C8B-B14F-4D97-AF65-F5344CB8AC3E}">
        <p14:creationId xmlns:p14="http://schemas.microsoft.com/office/powerpoint/2010/main" val="818729687"/>
      </p:ext>
    </p:extLst>
  </p:cSld>
  <p:clrMapOvr>
    <a:masterClrMapping/>
  </p:clrMapOvr>
  <p:transition spd="slow"/>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10 Wrap up</a:t>
            </a:r>
          </a:p>
        </p:txBody>
      </p:sp>
      <p:sp>
        <p:nvSpPr>
          <p:cNvPr id="5" name="Shape 144"/>
          <p:cNvSpPr/>
          <p:nvPr/>
        </p:nvSpPr>
        <p:spPr>
          <a:xfrm>
            <a:off x="464596" y="1981166"/>
            <a:ext cx="12289586" cy="180562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had an opportunity to apply our model of natural selection to at least one other scenario. </a:t>
            </a:r>
          </a:p>
        </p:txBody>
      </p:sp>
    </p:spTree>
    <p:extLst>
      <p:ext uri="{BB962C8B-B14F-4D97-AF65-F5344CB8AC3E}">
        <p14:creationId xmlns:p14="http://schemas.microsoft.com/office/powerpoint/2010/main" val="414987716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57040" y="147280"/>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Peppered Moth</a:t>
            </a:r>
            <a:endParaRPr sz="4000" b="0" dirty="0">
              <a:solidFill>
                <a:srgbClr val="9279B3"/>
              </a:solidFill>
            </a:endParaRPr>
          </a:p>
        </p:txBody>
      </p:sp>
      <p:sp>
        <p:nvSpPr>
          <p:cNvPr id="10" name="Shape 150"/>
          <p:cNvSpPr/>
          <p:nvPr/>
        </p:nvSpPr>
        <p:spPr>
          <a:xfrm>
            <a:off x="168522" y="3263862"/>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1947826" y="33286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2" name="Shape 152"/>
          <p:cNvSpPr/>
          <p:nvPr/>
        </p:nvSpPr>
        <p:spPr>
          <a:xfrm flipV="1">
            <a:off x="1061115" y="2903184"/>
            <a:ext cx="1" cy="1163070"/>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53"/>
          <p:cNvSpPr/>
          <p:nvPr/>
        </p:nvSpPr>
        <p:spPr>
          <a:xfrm>
            <a:off x="650808"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1850</a:t>
            </a:r>
          </a:p>
        </p:txBody>
      </p:sp>
      <p:pic>
        <p:nvPicPr>
          <p:cNvPr id="14"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37790" y="4066823"/>
            <a:ext cx="4125440" cy="2204864"/>
          </a:xfrm>
          <a:prstGeom prst="rect">
            <a:avLst/>
          </a:prstGeom>
          <a:ln w="12700">
            <a:miter lim="400000"/>
          </a:ln>
        </p:spPr>
      </p:pic>
      <p:sp>
        <p:nvSpPr>
          <p:cNvPr id="15" name="Shape 161"/>
          <p:cNvSpPr/>
          <p:nvPr/>
        </p:nvSpPr>
        <p:spPr>
          <a:xfrm>
            <a:off x="257782" y="6248147"/>
            <a:ext cx="4085533" cy="8278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speckled, dark form is rare.</a:t>
            </a:r>
          </a:p>
        </p:txBody>
      </p:sp>
      <p:sp>
        <p:nvSpPr>
          <p:cNvPr id="16" name="Shape 164"/>
          <p:cNvSpPr/>
          <p:nvPr/>
        </p:nvSpPr>
        <p:spPr>
          <a:xfrm flipV="1">
            <a:off x="8849842" y="3108689"/>
            <a:ext cx="439891" cy="439891"/>
          </a:xfrm>
          <a:prstGeom prst="line">
            <a:avLst/>
          </a:prstGeom>
          <a:ln w="139700">
            <a:solidFill>
              <a:srgbClr val="FFFFFF"/>
            </a:solidFill>
            <a:miter lim="400000"/>
          </a:ln>
        </p:spPr>
        <p:txBody>
          <a:bodyPr lIns="50800" tIns="50800" rIns="50800" bIns="50800" anchor="ctr"/>
          <a:lstStyle/>
          <a:p>
            <a:pPr>
              <a:defRPr sz="2400"/>
            </a:pPr>
            <a:endParaRPr/>
          </a:p>
        </p:txBody>
      </p:sp>
      <p:sp>
        <p:nvSpPr>
          <p:cNvPr id="17" name="Shape 154"/>
          <p:cNvSpPr/>
          <p:nvPr/>
        </p:nvSpPr>
        <p:spPr>
          <a:xfrm flipV="1">
            <a:off x="6446748" y="2903184"/>
            <a:ext cx="1" cy="1847533"/>
          </a:xfrm>
          <a:prstGeom prst="line">
            <a:avLst/>
          </a:prstGeom>
          <a:ln w="76200">
            <a:solidFill>
              <a:srgbClr val="F16904"/>
            </a:solidFill>
            <a:miter lim="400000"/>
          </a:ln>
        </p:spPr>
        <p:txBody>
          <a:bodyPr lIns="50800" tIns="50800" rIns="50800" bIns="50800" anchor="ctr"/>
          <a:lstStyle/>
          <a:p>
            <a:pPr>
              <a:defRPr sz="2400"/>
            </a:pPr>
            <a:endParaRPr/>
          </a:p>
        </p:txBody>
      </p:sp>
      <p:sp>
        <p:nvSpPr>
          <p:cNvPr id="18" name="Shape 155"/>
          <p:cNvSpPr/>
          <p:nvPr/>
        </p:nvSpPr>
        <p:spPr>
          <a:xfrm>
            <a:off x="6036442"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1900</a:t>
            </a:r>
          </a:p>
        </p:txBody>
      </p:sp>
      <p:pic>
        <p:nvPicPr>
          <p:cNvPr id="19"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533912" y="4751286"/>
            <a:ext cx="3895972" cy="2260422"/>
          </a:xfrm>
          <a:prstGeom prst="rect">
            <a:avLst/>
          </a:prstGeom>
          <a:ln w="12700">
            <a:miter lim="400000"/>
          </a:ln>
        </p:spPr>
      </p:pic>
      <p:sp>
        <p:nvSpPr>
          <p:cNvPr id="20" name="Shape 162"/>
          <p:cNvSpPr/>
          <p:nvPr/>
        </p:nvSpPr>
        <p:spPr>
          <a:xfrm>
            <a:off x="4528107" y="6954756"/>
            <a:ext cx="3990827" cy="8278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dark, speckled form is rare.</a:t>
            </a:r>
          </a:p>
        </p:txBody>
      </p:sp>
      <p:sp>
        <p:nvSpPr>
          <p:cNvPr id="21" name="Shape 156"/>
          <p:cNvSpPr/>
          <p:nvPr/>
        </p:nvSpPr>
        <p:spPr>
          <a:xfrm>
            <a:off x="10806600" y="2406247"/>
            <a:ext cx="905372" cy="49636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800" b="1">
                <a:solidFill>
                  <a:srgbClr val="583F34"/>
                </a:solidFill>
                <a:latin typeface="Arial"/>
                <a:ea typeface="Arial"/>
                <a:cs typeface="Arial"/>
                <a:sym typeface="Arial"/>
              </a:defRPr>
            </a:lvl1pPr>
          </a:lstStyle>
          <a:p>
            <a:r>
              <a:t>2000</a:t>
            </a:r>
          </a:p>
        </p:txBody>
      </p:sp>
      <p:sp>
        <p:nvSpPr>
          <p:cNvPr id="22" name="Shape 157"/>
          <p:cNvSpPr/>
          <p:nvPr/>
        </p:nvSpPr>
        <p:spPr>
          <a:xfrm flipV="1">
            <a:off x="11216907" y="2903184"/>
            <a:ext cx="1" cy="1163070"/>
          </a:xfrm>
          <a:prstGeom prst="line">
            <a:avLst/>
          </a:prstGeom>
          <a:ln w="76200">
            <a:solidFill>
              <a:srgbClr val="F16904"/>
            </a:solidFill>
            <a:miter lim="400000"/>
          </a:ln>
        </p:spPr>
        <p:txBody>
          <a:bodyPr lIns="50800" tIns="50800" rIns="50800" bIns="50800" anchor="ctr"/>
          <a:lstStyle/>
          <a:p>
            <a:pPr>
              <a:defRPr sz="2400"/>
            </a:pPr>
            <a:endParaRPr/>
          </a:p>
        </p:txBody>
      </p:sp>
      <p:pic>
        <p:nvPicPr>
          <p:cNvPr id="23"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606780" y="4086911"/>
            <a:ext cx="4229606" cy="2260537"/>
          </a:xfrm>
          <a:prstGeom prst="rect">
            <a:avLst/>
          </a:prstGeom>
          <a:ln w="12700">
            <a:miter lim="400000"/>
          </a:ln>
        </p:spPr>
      </p:pic>
      <p:sp>
        <p:nvSpPr>
          <p:cNvPr id="24" name="Shape 163"/>
          <p:cNvSpPr/>
          <p:nvPr/>
        </p:nvSpPr>
        <p:spPr>
          <a:xfrm>
            <a:off x="8709868" y="6270293"/>
            <a:ext cx="4085532" cy="8278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a:solidFill>
                  <a:srgbClr val="583F34"/>
                </a:solidFill>
                <a:latin typeface="Arial"/>
                <a:ea typeface="Arial"/>
                <a:cs typeface="Arial"/>
                <a:sym typeface="Arial"/>
              </a:defRPr>
            </a:lvl1pPr>
          </a:lstStyle>
          <a:p>
            <a:r>
              <a:t>Mostly speckled, dark form is rare.</a:t>
            </a:r>
          </a:p>
        </p:txBody>
      </p:sp>
    </p:spTree>
    <p:extLst>
      <p:ext uri="{BB962C8B-B14F-4D97-AF65-F5344CB8AC3E}">
        <p14:creationId xmlns:p14="http://schemas.microsoft.com/office/powerpoint/2010/main" val="293627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0" name="Shape 150"/>
          <p:cNvSpPr/>
          <p:nvPr/>
        </p:nvSpPr>
        <p:spPr>
          <a:xfrm>
            <a:off x="168522" y="3263862"/>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1947826" y="33286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849842" y="3108689"/>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63699" y="998528"/>
            <a:ext cx="2408461" cy="1849699"/>
          </a:xfrm>
          <a:prstGeom prst="rect">
            <a:avLst/>
          </a:prstGeom>
          <a:ln w="12700">
            <a:miter lim="400000"/>
          </a:ln>
        </p:spPr>
      </p:pic>
      <p:sp>
        <p:nvSpPr>
          <p:cNvPr id="26" name="Rectangle 25"/>
          <p:cNvSpPr/>
          <p:nvPr/>
        </p:nvSpPr>
        <p:spPr>
          <a:xfrm>
            <a:off x="5236411" y="909235"/>
            <a:ext cx="7666751" cy="1938992"/>
          </a:xfrm>
          <a:prstGeom prst="rect">
            <a:avLst/>
          </a:prstGeom>
        </p:spPr>
        <p:txBody>
          <a:bodyPr wrap="square">
            <a:spAutoFit/>
          </a:bodyPr>
          <a:lstStyle/>
          <a:p>
            <a:pPr algn="l"/>
            <a:r>
              <a:rPr lang="en-US" sz="2400" i="1" dirty="0">
                <a:latin typeface="Arial"/>
                <a:cs typeface="Arial"/>
              </a:rPr>
              <a:t>Staphylococcus </a:t>
            </a:r>
            <a:r>
              <a:rPr lang="en-US" sz="2400" i="1" dirty="0" err="1">
                <a:latin typeface="Arial"/>
                <a:cs typeface="Arial"/>
              </a:rPr>
              <a:t>aureus</a:t>
            </a:r>
            <a:r>
              <a:rPr lang="en-US" sz="2400" dirty="0">
                <a:latin typeface="Arial"/>
                <a:cs typeface="Arial"/>
              </a:rPr>
              <a:t> normally lives on our skin. It is usually harmless unless it enters our body through a wound or scrape. </a:t>
            </a:r>
            <a:r>
              <a:rPr lang="en-US" sz="2400" i="1" dirty="0">
                <a:latin typeface="Arial"/>
                <a:cs typeface="Arial"/>
              </a:rPr>
              <a:t>S. </a:t>
            </a:r>
            <a:r>
              <a:rPr lang="en-US" sz="2400" i="1" dirty="0" err="1">
                <a:latin typeface="Arial"/>
                <a:cs typeface="Arial"/>
              </a:rPr>
              <a:t>aureus</a:t>
            </a:r>
            <a:r>
              <a:rPr lang="en-US" sz="2400" dirty="0">
                <a:latin typeface="Arial"/>
                <a:cs typeface="Arial"/>
              </a:rPr>
              <a:t> can cause a range of illnesses from minor skin infections to life threatening pneumonia, meningitis and sepsis. </a:t>
            </a:r>
          </a:p>
        </p:txBody>
      </p:sp>
      <p:sp>
        <p:nvSpPr>
          <p:cNvPr id="27" name="Shape 172"/>
          <p:cNvSpPr/>
          <p:nvPr/>
        </p:nvSpPr>
        <p:spPr>
          <a:xfrm>
            <a:off x="241793" y="231785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2" y="2839534"/>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978" y="3948635"/>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Tree>
    <p:extLst>
      <p:ext uri="{BB962C8B-B14F-4D97-AF65-F5344CB8AC3E}">
        <p14:creationId xmlns:p14="http://schemas.microsoft.com/office/powerpoint/2010/main" val="164766587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0" name="Shape 150"/>
          <p:cNvSpPr/>
          <p:nvPr/>
        </p:nvSpPr>
        <p:spPr>
          <a:xfrm>
            <a:off x="168337" y="3975476"/>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086672" y="40334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849657" y="3820303"/>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17540" y="312728"/>
            <a:ext cx="2408461" cy="1849699"/>
          </a:xfrm>
          <a:prstGeom prst="rect">
            <a:avLst/>
          </a:prstGeom>
          <a:ln w="12700">
            <a:miter lim="400000"/>
          </a:ln>
        </p:spPr>
      </p:pic>
      <p:sp>
        <p:nvSpPr>
          <p:cNvPr id="27" name="Shape 172"/>
          <p:cNvSpPr/>
          <p:nvPr/>
        </p:nvSpPr>
        <p:spPr>
          <a:xfrm>
            <a:off x="221413" y="302913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0" y="3551148"/>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793" y="4660249"/>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
        <p:nvSpPr>
          <p:cNvPr id="12" name="Shape 177"/>
          <p:cNvSpPr/>
          <p:nvPr/>
        </p:nvSpPr>
        <p:spPr>
          <a:xfrm flipV="1">
            <a:off x="2310931" y="3551148"/>
            <a:ext cx="1" cy="2785067"/>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78"/>
          <p:cNvSpPr/>
          <p:nvPr/>
        </p:nvSpPr>
        <p:spPr>
          <a:xfrm>
            <a:off x="1900625" y="3029137"/>
            <a:ext cx="820614"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1940</a:t>
            </a:r>
          </a:p>
        </p:txBody>
      </p:sp>
      <p:sp>
        <p:nvSpPr>
          <p:cNvPr id="14" name="Shape 179"/>
          <p:cNvSpPr/>
          <p:nvPr/>
        </p:nvSpPr>
        <p:spPr>
          <a:xfrm>
            <a:off x="720009" y="6336215"/>
            <a:ext cx="3349268" cy="715592"/>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Penicillin was introduced for medical use</a:t>
            </a:r>
          </a:p>
        </p:txBody>
      </p:sp>
    </p:spTree>
    <p:extLst>
      <p:ext uri="{BB962C8B-B14F-4D97-AF65-F5344CB8AC3E}">
        <p14:creationId xmlns:p14="http://schemas.microsoft.com/office/powerpoint/2010/main" val="142794099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0" name="Shape 150"/>
          <p:cNvSpPr/>
          <p:nvPr/>
        </p:nvSpPr>
        <p:spPr>
          <a:xfrm>
            <a:off x="168337" y="3975476"/>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086672" y="40334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849657" y="3820303"/>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17540" y="312728"/>
            <a:ext cx="2408461" cy="1849699"/>
          </a:xfrm>
          <a:prstGeom prst="rect">
            <a:avLst/>
          </a:prstGeom>
          <a:ln w="12700">
            <a:miter lim="400000"/>
          </a:ln>
        </p:spPr>
      </p:pic>
      <p:sp>
        <p:nvSpPr>
          <p:cNvPr id="27" name="Shape 172"/>
          <p:cNvSpPr/>
          <p:nvPr/>
        </p:nvSpPr>
        <p:spPr>
          <a:xfrm>
            <a:off x="221413" y="302913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0" y="3551148"/>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793" y="4660249"/>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
        <p:nvSpPr>
          <p:cNvPr id="12" name="Shape 177"/>
          <p:cNvSpPr/>
          <p:nvPr/>
        </p:nvSpPr>
        <p:spPr>
          <a:xfrm flipV="1">
            <a:off x="2310931" y="3551148"/>
            <a:ext cx="1" cy="2785067"/>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78"/>
          <p:cNvSpPr/>
          <p:nvPr/>
        </p:nvSpPr>
        <p:spPr>
          <a:xfrm>
            <a:off x="1900625" y="3029137"/>
            <a:ext cx="820614"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1940</a:t>
            </a:r>
          </a:p>
        </p:txBody>
      </p:sp>
      <p:sp>
        <p:nvSpPr>
          <p:cNvPr id="14" name="Shape 179"/>
          <p:cNvSpPr/>
          <p:nvPr/>
        </p:nvSpPr>
        <p:spPr>
          <a:xfrm>
            <a:off x="720009" y="6336215"/>
            <a:ext cx="3349268" cy="715592"/>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Penicillin was introduced for medical use</a:t>
            </a:r>
          </a:p>
        </p:txBody>
      </p:sp>
      <p:sp>
        <p:nvSpPr>
          <p:cNvPr id="15" name="Shape 180"/>
          <p:cNvSpPr/>
          <p:nvPr/>
        </p:nvSpPr>
        <p:spPr>
          <a:xfrm flipV="1">
            <a:off x="3799777" y="3886447"/>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17" name="Shape 181"/>
          <p:cNvSpPr/>
          <p:nvPr/>
        </p:nvSpPr>
        <p:spPr>
          <a:xfrm>
            <a:off x="2714002" y="4977878"/>
            <a:ext cx="2274062" cy="9727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First isolation of  penicillin-resistant </a:t>
            </a:r>
            <a:r>
              <a:rPr i="1" dirty="0"/>
              <a:t>S.aureus</a:t>
            </a:r>
          </a:p>
        </p:txBody>
      </p:sp>
      <p:sp>
        <p:nvSpPr>
          <p:cNvPr id="18" name="Shape 182"/>
          <p:cNvSpPr/>
          <p:nvPr/>
        </p:nvSpPr>
        <p:spPr>
          <a:xfrm>
            <a:off x="3389470" y="3364770"/>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1942</a:t>
            </a:r>
          </a:p>
        </p:txBody>
      </p:sp>
    </p:spTree>
    <p:extLst>
      <p:ext uri="{BB962C8B-B14F-4D97-AF65-F5344CB8AC3E}">
        <p14:creationId xmlns:p14="http://schemas.microsoft.com/office/powerpoint/2010/main" val="102191310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0" name="Shape 150"/>
          <p:cNvSpPr/>
          <p:nvPr/>
        </p:nvSpPr>
        <p:spPr>
          <a:xfrm>
            <a:off x="168337" y="3975476"/>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086672" y="40334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849657" y="3820303"/>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17540" y="312728"/>
            <a:ext cx="2408461" cy="1849699"/>
          </a:xfrm>
          <a:prstGeom prst="rect">
            <a:avLst/>
          </a:prstGeom>
          <a:ln w="12700">
            <a:miter lim="400000"/>
          </a:ln>
        </p:spPr>
      </p:pic>
      <p:sp>
        <p:nvSpPr>
          <p:cNvPr id="27" name="Shape 172"/>
          <p:cNvSpPr/>
          <p:nvPr/>
        </p:nvSpPr>
        <p:spPr>
          <a:xfrm>
            <a:off x="221413" y="302913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0" y="3551148"/>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793" y="4660249"/>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
        <p:nvSpPr>
          <p:cNvPr id="12" name="Shape 177"/>
          <p:cNvSpPr/>
          <p:nvPr/>
        </p:nvSpPr>
        <p:spPr>
          <a:xfrm flipV="1">
            <a:off x="2310931" y="3551148"/>
            <a:ext cx="1" cy="2785067"/>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78"/>
          <p:cNvSpPr/>
          <p:nvPr/>
        </p:nvSpPr>
        <p:spPr>
          <a:xfrm>
            <a:off x="1900625" y="3029137"/>
            <a:ext cx="820614"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1940</a:t>
            </a:r>
          </a:p>
        </p:txBody>
      </p:sp>
      <p:sp>
        <p:nvSpPr>
          <p:cNvPr id="14" name="Shape 179"/>
          <p:cNvSpPr/>
          <p:nvPr/>
        </p:nvSpPr>
        <p:spPr>
          <a:xfrm>
            <a:off x="720009" y="6336215"/>
            <a:ext cx="3349268" cy="715592"/>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Penicillin was introduced for medical use</a:t>
            </a:r>
          </a:p>
        </p:txBody>
      </p:sp>
      <p:sp>
        <p:nvSpPr>
          <p:cNvPr id="15" name="Shape 180"/>
          <p:cNvSpPr/>
          <p:nvPr/>
        </p:nvSpPr>
        <p:spPr>
          <a:xfrm flipV="1">
            <a:off x="3824121" y="3500876"/>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17" name="Shape 181"/>
          <p:cNvSpPr/>
          <p:nvPr/>
        </p:nvSpPr>
        <p:spPr>
          <a:xfrm>
            <a:off x="2687090" y="4608622"/>
            <a:ext cx="2274062" cy="9727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First isolation of  penicillin-resistant </a:t>
            </a:r>
            <a:r>
              <a:rPr i="1" dirty="0"/>
              <a:t>S.aureus</a:t>
            </a:r>
          </a:p>
        </p:txBody>
      </p:sp>
      <p:sp>
        <p:nvSpPr>
          <p:cNvPr id="18" name="Shape 182"/>
          <p:cNvSpPr/>
          <p:nvPr/>
        </p:nvSpPr>
        <p:spPr>
          <a:xfrm>
            <a:off x="3389469" y="3041362"/>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1942</a:t>
            </a:r>
          </a:p>
        </p:txBody>
      </p:sp>
      <p:sp>
        <p:nvSpPr>
          <p:cNvPr id="19" name="Shape 186"/>
          <p:cNvSpPr/>
          <p:nvPr/>
        </p:nvSpPr>
        <p:spPr>
          <a:xfrm flipV="1">
            <a:off x="5172160" y="3510802"/>
            <a:ext cx="1" cy="3660225"/>
          </a:xfrm>
          <a:prstGeom prst="line">
            <a:avLst/>
          </a:prstGeom>
          <a:ln w="76200">
            <a:solidFill>
              <a:srgbClr val="F16904"/>
            </a:solidFill>
            <a:miter lim="400000"/>
          </a:ln>
        </p:spPr>
        <p:txBody>
          <a:bodyPr lIns="50800" tIns="50800" rIns="50800" bIns="50800" anchor="ctr"/>
          <a:lstStyle/>
          <a:p>
            <a:pPr>
              <a:defRPr sz="2400"/>
            </a:pPr>
            <a:endParaRPr/>
          </a:p>
        </p:txBody>
      </p:sp>
      <p:sp>
        <p:nvSpPr>
          <p:cNvPr id="20" name="Shape 187"/>
          <p:cNvSpPr/>
          <p:nvPr/>
        </p:nvSpPr>
        <p:spPr>
          <a:xfrm>
            <a:off x="3799776" y="7193178"/>
            <a:ext cx="3120687" cy="423491"/>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rPr dirty="0"/>
              <a:t>Methicillin was introduced</a:t>
            </a:r>
          </a:p>
        </p:txBody>
      </p:sp>
      <p:sp>
        <p:nvSpPr>
          <p:cNvPr id="21" name="Shape 191"/>
          <p:cNvSpPr/>
          <p:nvPr/>
        </p:nvSpPr>
        <p:spPr>
          <a:xfrm>
            <a:off x="4717747" y="3029137"/>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1959 </a:t>
            </a:r>
          </a:p>
        </p:txBody>
      </p:sp>
    </p:spTree>
    <p:extLst>
      <p:ext uri="{BB962C8B-B14F-4D97-AF65-F5344CB8AC3E}">
        <p14:creationId xmlns:p14="http://schemas.microsoft.com/office/powerpoint/2010/main" val="23966311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0" name="Shape 150"/>
          <p:cNvSpPr/>
          <p:nvPr/>
        </p:nvSpPr>
        <p:spPr>
          <a:xfrm>
            <a:off x="168337" y="3975476"/>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086672" y="4033434"/>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849657" y="3820303"/>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17540" y="312728"/>
            <a:ext cx="2408461" cy="1849699"/>
          </a:xfrm>
          <a:prstGeom prst="rect">
            <a:avLst/>
          </a:prstGeom>
          <a:ln w="12700">
            <a:miter lim="400000"/>
          </a:ln>
        </p:spPr>
      </p:pic>
      <p:sp>
        <p:nvSpPr>
          <p:cNvPr id="27" name="Shape 172"/>
          <p:cNvSpPr/>
          <p:nvPr/>
        </p:nvSpPr>
        <p:spPr>
          <a:xfrm>
            <a:off x="221413" y="302913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0" y="3551148"/>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793" y="4660249"/>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
        <p:nvSpPr>
          <p:cNvPr id="12" name="Shape 177"/>
          <p:cNvSpPr/>
          <p:nvPr/>
        </p:nvSpPr>
        <p:spPr>
          <a:xfrm flipV="1">
            <a:off x="2310931" y="3551148"/>
            <a:ext cx="1" cy="2785067"/>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78"/>
          <p:cNvSpPr/>
          <p:nvPr/>
        </p:nvSpPr>
        <p:spPr>
          <a:xfrm>
            <a:off x="1900625" y="3029137"/>
            <a:ext cx="820614"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1940</a:t>
            </a:r>
          </a:p>
        </p:txBody>
      </p:sp>
      <p:sp>
        <p:nvSpPr>
          <p:cNvPr id="14" name="Shape 179"/>
          <p:cNvSpPr/>
          <p:nvPr/>
        </p:nvSpPr>
        <p:spPr>
          <a:xfrm>
            <a:off x="720009" y="6336215"/>
            <a:ext cx="3349268" cy="715592"/>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Penicillin was introduced for medical use</a:t>
            </a:r>
          </a:p>
        </p:txBody>
      </p:sp>
      <p:sp>
        <p:nvSpPr>
          <p:cNvPr id="15" name="Shape 180"/>
          <p:cNvSpPr/>
          <p:nvPr/>
        </p:nvSpPr>
        <p:spPr>
          <a:xfrm flipV="1">
            <a:off x="3824121" y="3500876"/>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17" name="Shape 181"/>
          <p:cNvSpPr/>
          <p:nvPr/>
        </p:nvSpPr>
        <p:spPr>
          <a:xfrm>
            <a:off x="2687090" y="4608622"/>
            <a:ext cx="2274062" cy="9727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First isolation of  penicillin-resistant </a:t>
            </a:r>
            <a:r>
              <a:rPr i="1" dirty="0"/>
              <a:t>S.aureus</a:t>
            </a:r>
          </a:p>
        </p:txBody>
      </p:sp>
      <p:sp>
        <p:nvSpPr>
          <p:cNvPr id="18" name="Shape 182"/>
          <p:cNvSpPr/>
          <p:nvPr/>
        </p:nvSpPr>
        <p:spPr>
          <a:xfrm>
            <a:off x="3389469" y="3041362"/>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1942</a:t>
            </a:r>
          </a:p>
        </p:txBody>
      </p:sp>
      <p:sp>
        <p:nvSpPr>
          <p:cNvPr id="19" name="Shape 186"/>
          <p:cNvSpPr/>
          <p:nvPr/>
        </p:nvSpPr>
        <p:spPr>
          <a:xfrm flipV="1">
            <a:off x="5172160" y="3510802"/>
            <a:ext cx="1" cy="3660225"/>
          </a:xfrm>
          <a:prstGeom prst="line">
            <a:avLst/>
          </a:prstGeom>
          <a:ln w="76200">
            <a:solidFill>
              <a:srgbClr val="F16904"/>
            </a:solidFill>
            <a:miter lim="400000"/>
          </a:ln>
        </p:spPr>
        <p:txBody>
          <a:bodyPr lIns="50800" tIns="50800" rIns="50800" bIns="50800" anchor="ctr"/>
          <a:lstStyle/>
          <a:p>
            <a:pPr>
              <a:defRPr sz="2400"/>
            </a:pPr>
            <a:endParaRPr/>
          </a:p>
        </p:txBody>
      </p:sp>
      <p:sp>
        <p:nvSpPr>
          <p:cNvPr id="20" name="Shape 187"/>
          <p:cNvSpPr/>
          <p:nvPr/>
        </p:nvSpPr>
        <p:spPr>
          <a:xfrm>
            <a:off x="3799776" y="7193178"/>
            <a:ext cx="3120687" cy="423491"/>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rPr dirty="0"/>
              <a:t>Methicillin was introduced</a:t>
            </a:r>
          </a:p>
        </p:txBody>
      </p:sp>
      <p:sp>
        <p:nvSpPr>
          <p:cNvPr id="21" name="Shape 191"/>
          <p:cNvSpPr/>
          <p:nvPr/>
        </p:nvSpPr>
        <p:spPr>
          <a:xfrm>
            <a:off x="4717747" y="3029137"/>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1959 </a:t>
            </a:r>
          </a:p>
        </p:txBody>
      </p:sp>
      <p:sp>
        <p:nvSpPr>
          <p:cNvPr id="22" name="Shape 183"/>
          <p:cNvSpPr/>
          <p:nvPr/>
        </p:nvSpPr>
        <p:spPr>
          <a:xfrm>
            <a:off x="5893907" y="3029137"/>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1960</a:t>
            </a:r>
          </a:p>
        </p:txBody>
      </p:sp>
      <p:sp>
        <p:nvSpPr>
          <p:cNvPr id="23" name="Shape 184"/>
          <p:cNvSpPr/>
          <p:nvPr/>
        </p:nvSpPr>
        <p:spPr>
          <a:xfrm flipV="1">
            <a:off x="6304214" y="3537341"/>
            <a:ext cx="1" cy="1314055"/>
          </a:xfrm>
          <a:prstGeom prst="line">
            <a:avLst/>
          </a:prstGeom>
          <a:ln w="76200">
            <a:solidFill>
              <a:srgbClr val="F16904"/>
            </a:solidFill>
            <a:miter lim="400000"/>
          </a:ln>
        </p:spPr>
        <p:txBody>
          <a:bodyPr lIns="50800" tIns="50800" rIns="50800" bIns="50800" anchor="ctr"/>
          <a:lstStyle/>
          <a:p>
            <a:pPr>
              <a:defRPr sz="2400"/>
            </a:pPr>
            <a:endParaRPr/>
          </a:p>
        </p:txBody>
      </p:sp>
      <p:sp>
        <p:nvSpPr>
          <p:cNvPr id="24" name="Shape 185"/>
          <p:cNvSpPr/>
          <p:nvPr/>
        </p:nvSpPr>
        <p:spPr>
          <a:xfrm>
            <a:off x="5531336" y="4857666"/>
            <a:ext cx="2778253" cy="9727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80% of all </a:t>
            </a:r>
            <a:r>
              <a:rPr i="1" dirty="0"/>
              <a:t>S. aureus </a:t>
            </a:r>
            <a:r>
              <a:rPr dirty="0"/>
              <a:t>strains are resistant to penicillin</a:t>
            </a:r>
          </a:p>
        </p:txBody>
      </p:sp>
    </p:spTree>
    <p:extLst>
      <p:ext uri="{BB962C8B-B14F-4D97-AF65-F5344CB8AC3E}">
        <p14:creationId xmlns:p14="http://schemas.microsoft.com/office/powerpoint/2010/main" val="10007550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Bacteria</a:t>
            </a:r>
            <a:endParaRPr sz="4000" b="0" dirty="0">
              <a:solidFill>
                <a:srgbClr val="9279B3"/>
              </a:solidFill>
            </a:endParaRPr>
          </a:p>
        </p:txBody>
      </p:sp>
      <p:sp>
        <p:nvSpPr>
          <p:cNvPr id="16" name="Shape 164"/>
          <p:cNvSpPr/>
          <p:nvPr/>
        </p:nvSpPr>
        <p:spPr>
          <a:xfrm flipV="1">
            <a:off x="8849657" y="3820303"/>
            <a:ext cx="439891" cy="439891"/>
          </a:xfrm>
          <a:prstGeom prst="line">
            <a:avLst/>
          </a:prstGeom>
          <a:ln w="139700">
            <a:solidFill>
              <a:srgbClr val="FFFFFF"/>
            </a:solidFill>
            <a:miter lim="400000"/>
          </a:ln>
        </p:spPr>
        <p:txBody>
          <a:bodyPr lIns="50800" tIns="50800" rIns="50800" bIns="50800" anchor="ctr"/>
          <a:lstStyle/>
          <a:p>
            <a:pPr>
              <a:defRPr sz="2400"/>
            </a:pPr>
            <a:endParaRPr/>
          </a:p>
        </p:txBody>
      </p:sp>
      <p:pic>
        <p:nvPicPr>
          <p:cNvPr id="25" name="Staphylococcus_aureus.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217540" y="312728"/>
            <a:ext cx="2408461" cy="1849699"/>
          </a:xfrm>
          <a:prstGeom prst="rect">
            <a:avLst/>
          </a:prstGeom>
          <a:ln w="12700">
            <a:miter lim="400000"/>
          </a:ln>
        </p:spPr>
      </p:pic>
      <p:sp>
        <p:nvSpPr>
          <p:cNvPr id="27" name="Shape 172"/>
          <p:cNvSpPr/>
          <p:nvPr/>
        </p:nvSpPr>
        <p:spPr>
          <a:xfrm>
            <a:off x="221413" y="3029137"/>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1880s</a:t>
            </a:r>
          </a:p>
        </p:txBody>
      </p:sp>
      <p:sp>
        <p:nvSpPr>
          <p:cNvPr id="28" name="Shape 175"/>
          <p:cNvSpPr/>
          <p:nvPr/>
        </p:nvSpPr>
        <p:spPr>
          <a:xfrm flipV="1">
            <a:off x="720010" y="3551148"/>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29" name="Shape 176"/>
          <p:cNvSpPr/>
          <p:nvPr/>
        </p:nvSpPr>
        <p:spPr>
          <a:xfrm>
            <a:off x="241793" y="4660249"/>
            <a:ext cx="1799476" cy="6806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i="1" dirty="0"/>
              <a:t>S. aureus</a:t>
            </a:r>
            <a:r>
              <a:rPr dirty="0"/>
              <a:t> was first reported </a:t>
            </a:r>
          </a:p>
        </p:txBody>
      </p:sp>
      <p:sp>
        <p:nvSpPr>
          <p:cNvPr id="12" name="Shape 177"/>
          <p:cNvSpPr/>
          <p:nvPr/>
        </p:nvSpPr>
        <p:spPr>
          <a:xfrm flipV="1">
            <a:off x="2310931" y="3551148"/>
            <a:ext cx="1" cy="2785067"/>
          </a:xfrm>
          <a:prstGeom prst="line">
            <a:avLst/>
          </a:prstGeom>
          <a:ln w="76200">
            <a:solidFill>
              <a:srgbClr val="F16904"/>
            </a:solidFill>
            <a:miter lim="400000"/>
          </a:ln>
        </p:spPr>
        <p:txBody>
          <a:bodyPr lIns="50800" tIns="50800" rIns="50800" bIns="50800" anchor="ctr"/>
          <a:lstStyle/>
          <a:p>
            <a:pPr>
              <a:defRPr sz="2400"/>
            </a:pPr>
            <a:endParaRPr/>
          </a:p>
        </p:txBody>
      </p:sp>
      <p:sp>
        <p:nvSpPr>
          <p:cNvPr id="13" name="Shape 178"/>
          <p:cNvSpPr/>
          <p:nvPr/>
        </p:nvSpPr>
        <p:spPr>
          <a:xfrm>
            <a:off x="1900625" y="3029137"/>
            <a:ext cx="820614"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1940</a:t>
            </a:r>
          </a:p>
        </p:txBody>
      </p:sp>
      <p:sp>
        <p:nvSpPr>
          <p:cNvPr id="14" name="Shape 179"/>
          <p:cNvSpPr/>
          <p:nvPr/>
        </p:nvSpPr>
        <p:spPr>
          <a:xfrm>
            <a:off x="720009" y="6336215"/>
            <a:ext cx="3349268" cy="715592"/>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Penicillin was introduced for medical use</a:t>
            </a:r>
          </a:p>
        </p:txBody>
      </p:sp>
      <p:sp>
        <p:nvSpPr>
          <p:cNvPr id="15" name="Shape 180"/>
          <p:cNvSpPr/>
          <p:nvPr/>
        </p:nvSpPr>
        <p:spPr>
          <a:xfrm flipV="1">
            <a:off x="3824121" y="3500876"/>
            <a:ext cx="1" cy="1107746"/>
          </a:xfrm>
          <a:prstGeom prst="line">
            <a:avLst/>
          </a:prstGeom>
          <a:ln w="76200">
            <a:solidFill>
              <a:srgbClr val="F16904"/>
            </a:solidFill>
            <a:miter lim="400000"/>
          </a:ln>
        </p:spPr>
        <p:txBody>
          <a:bodyPr lIns="50800" tIns="50800" rIns="50800" bIns="50800" anchor="ctr"/>
          <a:lstStyle/>
          <a:p>
            <a:pPr>
              <a:defRPr sz="2400"/>
            </a:pPr>
            <a:endParaRPr/>
          </a:p>
        </p:txBody>
      </p:sp>
      <p:sp>
        <p:nvSpPr>
          <p:cNvPr id="17" name="Shape 181"/>
          <p:cNvSpPr/>
          <p:nvPr/>
        </p:nvSpPr>
        <p:spPr>
          <a:xfrm>
            <a:off x="2687090" y="4608622"/>
            <a:ext cx="2274062" cy="972766"/>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First isolation of  penicillin-resistant </a:t>
            </a:r>
            <a:r>
              <a:rPr i="1" dirty="0"/>
              <a:t>S.aureus</a:t>
            </a:r>
          </a:p>
        </p:txBody>
      </p:sp>
      <p:sp>
        <p:nvSpPr>
          <p:cNvPr id="18" name="Shape 182"/>
          <p:cNvSpPr/>
          <p:nvPr/>
        </p:nvSpPr>
        <p:spPr>
          <a:xfrm>
            <a:off x="3389469" y="3041362"/>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1942</a:t>
            </a:r>
          </a:p>
        </p:txBody>
      </p:sp>
      <p:sp>
        <p:nvSpPr>
          <p:cNvPr id="19" name="Shape 186"/>
          <p:cNvSpPr/>
          <p:nvPr/>
        </p:nvSpPr>
        <p:spPr>
          <a:xfrm flipV="1">
            <a:off x="5172160" y="3510802"/>
            <a:ext cx="1" cy="3660225"/>
          </a:xfrm>
          <a:prstGeom prst="line">
            <a:avLst/>
          </a:prstGeom>
          <a:ln w="76200">
            <a:solidFill>
              <a:srgbClr val="F16904"/>
            </a:solidFill>
            <a:miter lim="400000"/>
          </a:ln>
        </p:spPr>
        <p:txBody>
          <a:bodyPr lIns="50800" tIns="50800" rIns="50800" bIns="50800" anchor="ctr"/>
          <a:lstStyle/>
          <a:p>
            <a:pPr>
              <a:defRPr sz="2400"/>
            </a:pPr>
            <a:endParaRPr/>
          </a:p>
        </p:txBody>
      </p:sp>
      <p:sp>
        <p:nvSpPr>
          <p:cNvPr id="20" name="Shape 187"/>
          <p:cNvSpPr/>
          <p:nvPr/>
        </p:nvSpPr>
        <p:spPr>
          <a:xfrm>
            <a:off x="3799776" y="7193178"/>
            <a:ext cx="3120687" cy="423491"/>
          </a:xfrm>
          <a:prstGeom prst="rect">
            <a:avLst/>
          </a:prstGeom>
          <a:ln w="38100">
            <a:solidFill>
              <a:srgbClr val="F1690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rPr dirty="0"/>
              <a:t>Methicillin was introduced</a:t>
            </a:r>
          </a:p>
        </p:txBody>
      </p:sp>
      <p:sp>
        <p:nvSpPr>
          <p:cNvPr id="21" name="Shape 191"/>
          <p:cNvSpPr/>
          <p:nvPr/>
        </p:nvSpPr>
        <p:spPr>
          <a:xfrm>
            <a:off x="4717747" y="3029137"/>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1959 </a:t>
            </a:r>
          </a:p>
        </p:txBody>
      </p:sp>
      <p:sp>
        <p:nvSpPr>
          <p:cNvPr id="22" name="Shape 183"/>
          <p:cNvSpPr/>
          <p:nvPr/>
        </p:nvSpPr>
        <p:spPr>
          <a:xfrm>
            <a:off x="5893907" y="3029137"/>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1960</a:t>
            </a:r>
          </a:p>
        </p:txBody>
      </p:sp>
      <p:sp>
        <p:nvSpPr>
          <p:cNvPr id="23" name="Shape 184"/>
          <p:cNvSpPr/>
          <p:nvPr/>
        </p:nvSpPr>
        <p:spPr>
          <a:xfrm flipV="1">
            <a:off x="6304214" y="3537341"/>
            <a:ext cx="1" cy="1314055"/>
          </a:xfrm>
          <a:prstGeom prst="line">
            <a:avLst/>
          </a:prstGeom>
          <a:ln w="76200">
            <a:solidFill>
              <a:srgbClr val="F16904"/>
            </a:solidFill>
            <a:miter lim="400000"/>
          </a:ln>
        </p:spPr>
        <p:txBody>
          <a:bodyPr lIns="50800" tIns="50800" rIns="50800" bIns="50800" anchor="ctr"/>
          <a:lstStyle/>
          <a:p>
            <a:pPr>
              <a:defRPr sz="2400"/>
            </a:pPr>
            <a:endParaRPr/>
          </a:p>
        </p:txBody>
      </p:sp>
      <p:sp>
        <p:nvSpPr>
          <p:cNvPr id="24" name="Shape 185"/>
          <p:cNvSpPr/>
          <p:nvPr/>
        </p:nvSpPr>
        <p:spPr>
          <a:xfrm>
            <a:off x="5531336" y="4857666"/>
            <a:ext cx="2778253" cy="9727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80% of all </a:t>
            </a:r>
            <a:r>
              <a:rPr i="1" dirty="0"/>
              <a:t>S. aureus </a:t>
            </a:r>
            <a:r>
              <a:rPr dirty="0"/>
              <a:t>strains are resistant to penicillin</a:t>
            </a:r>
          </a:p>
        </p:txBody>
      </p:sp>
      <p:sp>
        <p:nvSpPr>
          <p:cNvPr id="26" name="Shape 188"/>
          <p:cNvSpPr/>
          <p:nvPr/>
        </p:nvSpPr>
        <p:spPr>
          <a:xfrm>
            <a:off x="7417936" y="6086805"/>
            <a:ext cx="2894332" cy="6806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t>First report of methicillin resistant </a:t>
            </a:r>
            <a:r>
              <a:rPr i="1"/>
              <a:t>S. aureus </a:t>
            </a:r>
            <a:r>
              <a:t>(UK)</a:t>
            </a:r>
          </a:p>
        </p:txBody>
      </p:sp>
      <p:sp>
        <p:nvSpPr>
          <p:cNvPr id="30" name="Shape 192"/>
          <p:cNvSpPr/>
          <p:nvPr/>
        </p:nvSpPr>
        <p:spPr>
          <a:xfrm>
            <a:off x="6981856" y="3029137"/>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1961</a:t>
            </a:r>
          </a:p>
        </p:txBody>
      </p:sp>
      <p:sp>
        <p:nvSpPr>
          <p:cNvPr id="31" name="Shape 197"/>
          <p:cNvSpPr/>
          <p:nvPr/>
        </p:nvSpPr>
        <p:spPr>
          <a:xfrm>
            <a:off x="7348593" y="3550848"/>
            <a:ext cx="1219221" cy="254743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 y="8612"/>
                </a:lnTo>
                <a:lnTo>
                  <a:pt x="21600" y="8612"/>
                </a:lnTo>
                <a:lnTo>
                  <a:pt x="21600" y="21600"/>
                </a:lnTo>
              </a:path>
            </a:pathLst>
          </a:custGeom>
          <a:ln w="76200">
            <a:solidFill>
              <a:srgbClr val="EA6804"/>
            </a:solidFill>
            <a:miter lim="400000"/>
          </a:ln>
        </p:spPr>
        <p:txBody>
          <a:bodyPr lIns="50800" tIns="50800" rIns="50800" bIns="50800" anchor="ctr"/>
          <a:lstStyle/>
          <a:p>
            <a:pPr>
              <a:defRPr sz="2400"/>
            </a:pPr>
            <a:endParaRPr/>
          </a:p>
        </p:txBody>
      </p:sp>
      <p:sp>
        <p:nvSpPr>
          <p:cNvPr id="32" name="Shape 189"/>
          <p:cNvSpPr/>
          <p:nvPr/>
        </p:nvSpPr>
        <p:spPr>
          <a:xfrm>
            <a:off x="8761206" y="4725741"/>
            <a:ext cx="2778252" cy="12648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t>First outbreak of methicillin-resistant S. aureus in the US at the Boston City Hospital </a:t>
            </a:r>
          </a:p>
        </p:txBody>
      </p:sp>
      <p:sp>
        <p:nvSpPr>
          <p:cNvPr id="33" name="Shape 190"/>
          <p:cNvSpPr/>
          <p:nvPr/>
        </p:nvSpPr>
        <p:spPr>
          <a:xfrm flipV="1">
            <a:off x="9757608" y="3550848"/>
            <a:ext cx="1" cy="1196114"/>
          </a:xfrm>
          <a:prstGeom prst="line">
            <a:avLst/>
          </a:prstGeom>
          <a:ln w="76200">
            <a:solidFill>
              <a:srgbClr val="F16904"/>
            </a:solidFill>
            <a:miter lim="400000"/>
          </a:ln>
        </p:spPr>
        <p:txBody>
          <a:bodyPr lIns="50800" tIns="50800" rIns="50800" bIns="50800" anchor="ctr"/>
          <a:lstStyle/>
          <a:p>
            <a:pPr>
              <a:defRPr sz="2400"/>
            </a:pPr>
            <a:endParaRPr/>
          </a:p>
        </p:txBody>
      </p:sp>
      <p:sp>
        <p:nvSpPr>
          <p:cNvPr id="34" name="Shape 193"/>
          <p:cNvSpPr/>
          <p:nvPr/>
        </p:nvSpPr>
        <p:spPr>
          <a:xfrm>
            <a:off x="9303195" y="3029171"/>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1968 </a:t>
            </a:r>
          </a:p>
        </p:txBody>
      </p:sp>
      <p:sp>
        <p:nvSpPr>
          <p:cNvPr id="38" name="Shape 170"/>
          <p:cNvSpPr/>
          <p:nvPr/>
        </p:nvSpPr>
        <p:spPr>
          <a:xfrm>
            <a:off x="9303195" y="7189974"/>
            <a:ext cx="3572897" cy="1025922"/>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a:solidFill>
                  <a:srgbClr val="583F34"/>
                </a:solidFill>
                <a:latin typeface="Arial"/>
                <a:ea typeface="Arial"/>
                <a:cs typeface="Arial"/>
                <a:sym typeface="Arial"/>
              </a:defRPr>
            </a:lvl1pPr>
          </a:lstStyle>
          <a:p>
            <a:r>
              <a:rPr dirty="0"/>
              <a:t>Methicillin resistant </a:t>
            </a:r>
            <a:r>
              <a:rPr i="1" dirty="0"/>
              <a:t>S. aureus </a:t>
            </a:r>
            <a:r>
              <a:rPr dirty="0"/>
              <a:t>strains are widespread and infections are difficult to treat </a:t>
            </a:r>
          </a:p>
        </p:txBody>
      </p:sp>
      <p:sp>
        <p:nvSpPr>
          <p:cNvPr id="39" name="Shape 195"/>
          <p:cNvSpPr/>
          <p:nvPr/>
        </p:nvSpPr>
        <p:spPr>
          <a:xfrm flipV="1">
            <a:off x="11805856" y="3550848"/>
            <a:ext cx="1" cy="3660226"/>
          </a:xfrm>
          <a:prstGeom prst="line">
            <a:avLst/>
          </a:prstGeom>
          <a:ln w="76200">
            <a:solidFill>
              <a:srgbClr val="F16904"/>
            </a:solidFill>
            <a:miter lim="400000"/>
          </a:ln>
        </p:spPr>
        <p:txBody>
          <a:bodyPr lIns="50800" tIns="50800" rIns="50800" bIns="50800" anchor="ctr"/>
          <a:lstStyle/>
          <a:p>
            <a:pPr>
              <a:defRPr sz="2400"/>
            </a:pPr>
            <a:endParaRPr/>
          </a:p>
        </p:txBody>
      </p:sp>
      <p:sp>
        <p:nvSpPr>
          <p:cNvPr id="40" name="Shape 196"/>
          <p:cNvSpPr/>
          <p:nvPr/>
        </p:nvSpPr>
        <p:spPr>
          <a:xfrm>
            <a:off x="11248891" y="3029171"/>
            <a:ext cx="1113930" cy="4595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b="1">
                <a:solidFill>
                  <a:srgbClr val="583F34"/>
                </a:solidFill>
                <a:latin typeface="Arial"/>
                <a:ea typeface="Arial"/>
                <a:cs typeface="Arial"/>
                <a:sym typeface="Arial"/>
              </a:defRPr>
            </a:lvl1pPr>
          </a:lstStyle>
          <a:p>
            <a:r>
              <a:t>Today </a:t>
            </a:r>
          </a:p>
        </p:txBody>
      </p:sp>
    </p:spTree>
    <p:extLst>
      <p:ext uri="{BB962C8B-B14F-4D97-AF65-F5344CB8AC3E}">
        <p14:creationId xmlns:p14="http://schemas.microsoft.com/office/powerpoint/2010/main" val="6698748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Finches</a:t>
            </a:r>
            <a:endParaRPr sz="4000" b="0" dirty="0">
              <a:solidFill>
                <a:srgbClr val="9279B3"/>
              </a:solidFill>
            </a:endParaRPr>
          </a:p>
        </p:txBody>
      </p:sp>
      <p:sp>
        <p:nvSpPr>
          <p:cNvPr id="10" name="Shape 150"/>
          <p:cNvSpPr/>
          <p:nvPr/>
        </p:nvSpPr>
        <p:spPr>
          <a:xfrm>
            <a:off x="241793" y="2185220"/>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160128" y="2249992"/>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923113" y="1428795"/>
            <a:ext cx="439891" cy="439891"/>
          </a:xfrm>
          <a:prstGeom prst="line">
            <a:avLst/>
          </a:prstGeom>
          <a:ln w="139700">
            <a:solidFill>
              <a:srgbClr val="FFFFFF"/>
            </a:solidFill>
            <a:miter lim="400000"/>
          </a:ln>
        </p:spPr>
        <p:txBody>
          <a:bodyPr lIns="50800" tIns="50800" rIns="50800" bIns="50800" anchor="ctr"/>
          <a:lstStyle/>
          <a:p>
            <a:pPr>
              <a:defRPr sz="2400"/>
            </a:pPr>
            <a:endParaRPr/>
          </a:p>
        </p:txBody>
      </p:sp>
      <p:sp>
        <p:nvSpPr>
          <p:cNvPr id="35" name="Shape 203"/>
          <p:cNvSpPr/>
          <p:nvPr/>
        </p:nvSpPr>
        <p:spPr>
          <a:xfrm>
            <a:off x="2296253" y="1386958"/>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1976</a:t>
            </a:r>
          </a:p>
        </p:txBody>
      </p:sp>
      <p:sp>
        <p:nvSpPr>
          <p:cNvPr id="36" name="Shape 206"/>
          <p:cNvSpPr/>
          <p:nvPr/>
        </p:nvSpPr>
        <p:spPr>
          <a:xfrm flipV="1">
            <a:off x="2706560" y="1888769"/>
            <a:ext cx="1" cy="763341"/>
          </a:xfrm>
          <a:prstGeom prst="line">
            <a:avLst/>
          </a:prstGeom>
          <a:ln w="76200">
            <a:solidFill>
              <a:srgbClr val="F16904"/>
            </a:solidFill>
            <a:miter lim="400000"/>
          </a:ln>
        </p:spPr>
        <p:txBody>
          <a:bodyPr lIns="50800" tIns="50800" rIns="50800" bIns="50800" anchor="ctr"/>
          <a:lstStyle/>
          <a:p>
            <a:pPr>
              <a:defRPr sz="2400"/>
            </a:pPr>
            <a:endParaRPr/>
          </a:p>
        </p:txBody>
      </p:sp>
      <p:pic>
        <p:nvPicPr>
          <p:cNvPr id="37" name="pasted-image.pdf"/>
          <p:cNvPicPr>
            <a:picLocks noChangeAspect="1"/>
          </p:cNvPicPr>
          <p:nvPr/>
        </p:nvPicPr>
        <p:blipFill>
          <a:blip r:embed="rId3"/>
          <a:stretch>
            <a:fillRect/>
          </a:stretch>
        </p:blipFill>
        <p:spPr>
          <a:xfrm flipH="1">
            <a:off x="1163691" y="2759877"/>
            <a:ext cx="3085739" cy="1945358"/>
          </a:xfrm>
          <a:prstGeom prst="rect">
            <a:avLst/>
          </a:prstGeom>
          <a:ln w="12700">
            <a:miter lim="400000"/>
          </a:ln>
        </p:spPr>
      </p:pic>
      <p:grpSp>
        <p:nvGrpSpPr>
          <p:cNvPr id="41" name="Group 213"/>
          <p:cNvGrpSpPr/>
          <p:nvPr/>
        </p:nvGrpSpPr>
        <p:grpSpPr>
          <a:xfrm>
            <a:off x="3825095" y="3555264"/>
            <a:ext cx="668541" cy="641335"/>
            <a:chOff x="0" y="0"/>
            <a:chExt cx="668540" cy="641334"/>
          </a:xfrm>
        </p:grpSpPr>
        <p:sp>
          <p:nvSpPr>
            <p:cNvPr id="42" name="Shape 210"/>
            <p:cNvSpPr/>
            <p:nvPr/>
          </p:nvSpPr>
          <p:spPr>
            <a:xfrm flipV="1">
              <a:off x="646071" y="0"/>
              <a:ext cx="1" cy="641335"/>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43" name="Shape 211"/>
            <p:cNvSpPr/>
            <p:nvPr/>
          </p:nvSpPr>
          <p:spPr>
            <a:xfrm>
              <a:off x="0" y="615934"/>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44" name="Shape 212"/>
            <p:cNvSpPr/>
            <p:nvPr/>
          </p:nvSpPr>
          <p:spPr>
            <a:xfrm>
              <a:off x="0" y="15127"/>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sp>
        <p:nvSpPr>
          <p:cNvPr id="45" name="Shape 218"/>
          <p:cNvSpPr/>
          <p:nvPr/>
        </p:nvSpPr>
        <p:spPr>
          <a:xfrm>
            <a:off x="4224799" y="3163398"/>
            <a:ext cx="2716298"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Beak depth average:</a:t>
            </a:r>
          </a:p>
        </p:txBody>
      </p:sp>
      <p:sp>
        <p:nvSpPr>
          <p:cNvPr id="46" name="Shape 219"/>
          <p:cNvSpPr/>
          <p:nvPr/>
        </p:nvSpPr>
        <p:spPr>
          <a:xfrm>
            <a:off x="1729595" y="1097063"/>
            <a:ext cx="1953931"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t>Finches borne</a:t>
            </a:r>
          </a:p>
        </p:txBody>
      </p:sp>
      <p:sp>
        <p:nvSpPr>
          <p:cNvPr id="47" name="Shape 224"/>
          <p:cNvSpPr/>
          <p:nvPr/>
        </p:nvSpPr>
        <p:spPr>
          <a:xfrm>
            <a:off x="4478754" y="3642633"/>
            <a:ext cx="968190" cy="42266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200">
                <a:solidFill>
                  <a:srgbClr val="583F34"/>
                </a:solidFill>
                <a:latin typeface="Arial"/>
                <a:ea typeface="Arial"/>
                <a:cs typeface="Arial"/>
                <a:sym typeface="Arial"/>
              </a:defRPr>
            </a:lvl1pPr>
          </a:lstStyle>
          <a:p>
            <a:r>
              <a:t>9.2mm</a:t>
            </a:r>
          </a:p>
        </p:txBody>
      </p:sp>
      <p:sp>
        <p:nvSpPr>
          <p:cNvPr id="61" name="Shape 222"/>
          <p:cNvSpPr/>
          <p:nvPr/>
        </p:nvSpPr>
        <p:spPr>
          <a:xfrm rot="16200000">
            <a:off x="-1104404" y="6243339"/>
            <a:ext cx="2752738" cy="3608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800" b="1">
                <a:solidFill>
                  <a:srgbClr val="583F34"/>
                </a:solidFill>
                <a:latin typeface="Arial"/>
                <a:ea typeface="Arial"/>
                <a:cs typeface="Arial"/>
                <a:sym typeface="Arial"/>
              </a:defRPr>
            </a:lvl1pPr>
          </a:lstStyle>
          <a:p>
            <a:r>
              <a:t>Number of Finches</a:t>
            </a:r>
          </a:p>
        </p:txBody>
      </p:sp>
      <p:pic>
        <p:nvPicPr>
          <p:cNvPr id="62"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87400" y="5007362"/>
            <a:ext cx="5520142" cy="4044335"/>
          </a:xfrm>
          <a:prstGeom prst="rect">
            <a:avLst/>
          </a:prstGeom>
          <a:ln w="12700">
            <a:miter lim="400000"/>
          </a:ln>
        </p:spPr>
      </p:pic>
      <p:sp>
        <p:nvSpPr>
          <p:cNvPr id="63" name="Shape 228"/>
          <p:cNvSpPr/>
          <p:nvPr/>
        </p:nvSpPr>
        <p:spPr>
          <a:xfrm flipV="1">
            <a:off x="3172867" y="4774901"/>
            <a:ext cx="1" cy="3598080"/>
          </a:xfrm>
          <a:prstGeom prst="line">
            <a:avLst/>
          </a:prstGeom>
          <a:ln w="50800">
            <a:solidFill>
              <a:srgbClr val="FF2600"/>
            </a:solidFill>
            <a:custDash>
              <a:ds d="200000" sp="200000"/>
            </a:custDash>
            <a:miter lim="400000"/>
          </a:ln>
        </p:spPr>
        <p:txBody>
          <a:bodyPr lIns="50800" tIns="50800" rIns="50800" bIns="50800" anchor="ctr"/>
          <a:lstStyle/>
          <a:p>
            <a:pPr>
              <a:defRPr sz="2400"/>
            </a:pPr>
            <a:endParaRPr/>
          </a:p>
        </p:txBody>
      </p:sp>
      <p:sp>
        <p:nvSpPr>
          <p:cNvPr id="64" name="Shape 230"/>
          <p:cNvSpPr/>
          <p:nvPr/>
        </p:nvSpPr>
        <p:spPr>
          <a:xfrm>
            <a:off x="3164794" y="4813001"/>
            <a:ext cx="838611" cy="36082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800" b="1">
                <a:solidFill>
                  <a:srgbClr val="583F34"/>
                </a:solidFill>
                <a:latin typeface="Arial"/>
                <a:ea typeface="Arial"/>
                <a:cs typeface="Arial"/>
                <a:sym typeface="Arial"/>
              </a:defRPr>
            </a:lvl1pPr>
          </a:lstStyle>
          <a:p>
            <a:r>
              <a:t>9.2mm</a:t>
            </a:r>
          </a:p>
        </p:txBody>
      </p:sp>
    </p:spTree>
    <p:extLst>
      <p:ext uri="{BB962C8B-B14F-4D97-AF65-F5344CB8AC3E}">
        <p14:creationId xmlns:p14="http://schemas.microsoft.com/office/powerpoint/2010/main" val="130061015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sted-image.pdf"/>
          <p:cNvPicPr>
            <a:picLocks noChangeAspect="1"/>
          </p:cNvPicPr>
          <p:nvPr/>
        </p:nvPicPr>
        <p:blipFill>
          <a:blip r:embed="rId3"/>
          <a:stretch>
            <a:fillRect/>
          </a:stretch>
        </p:blipFill>
        <p:spPr>
          <a:xfrm>
            <a:off x="327914" y="9128505"/>
            <a:ext cx="1333501" cy="469901"/>
          </a:xfrm>
          <a:prstGeom prst="rect">
            <a:avLst/>
          </a:prstGeom>
          <a:ln w="12700">
            <a:miter lim="400000"/>
          </a:ln>
        </p:spPr>
      </p:pic>
      <p:sp>
        <p:nvSpPr>
          <p:cNvPr id="8" name="Shape 165"/>
          <p:cNvSpPr>
            <a:spLocks noGrp="1"/>
          </p:cNvSpPr>
          <p:nvPr>
            <p:ph type="title"/>
          </p:nvPr>
        </p:nvSpPr>
        <p:spPr>
          <a:xfrm>
            <a:off x="124734" y="49444"/>
            <a:ext cx="12704534" cy="667914"/>
          </a:xfrm>
          <a:prstGeom prst="rect">
            <a:avLst/>
          </a:prstGeom>
        </p:spPr>
        <p:txBody>
          <a:bodyPr>
            <a:normAutofit fontScale="90000"/>
          </a:bodyPr>
          <a:lstStyle>
            <a:lvl1pPr>
              <a:defRPr b="1">
                <a:solidFill>
                  <a:srgbClr val="583F34"/>
                </a:solidFill>
              </a:defRPr>
            </a:lvl1pPr>
          </a:lstStyle>
          <a:p>
            <a:pPr>
              <a:defRPr b="0"/>
            </a:pPr>
            <a:r>
              <a:rPr b="1" dirty="0"/>
              <a:t>Please read before using this presentation</a:t>
            </a:r>
          </a:p>
        </p:txBody>
      </p:sp>
      <p:sp>
        <p:nvSpPr>
          <p:cNvPr id="9" name="Shape 166"/>
          <p:cNvSpPr/>
          <p:nvPr/>
        </p:nvSpPr>
        <p:spPr>
          <a:xfrm>
            <a:off x="261141" y="1008448"/>
            <a:ext cx="12482518" cy="75918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defTabSz="457200">
              <a:spcBef>
                <a:spcPts val="800"/>
              </a:spcBef>
              <a:defRPr sz="2100">
                <a:solidFill>
                  <a:srgbClr val="573F34"/>
                </a:solidFill>
                <a:latin typeface="Arial"/>
                <a:ea typeface="Arial"/>
                <a:cs typeface="Arial"/>
                <a:sym typeface="Arial"/>
              </a:defRPr>
            </a:pPr>
            <a:r>
              <a:rPr sz="2000" dirty="0"/>
              <a:t>The following presentation is a result of a collaboration between teachers and researchers designed to support the implementation of the MBER</a:t>
            </a:r>
            <a:r>
              <a:rPr lang="en-US" sz="2000" dirty="0"/>
              <a:t>-Biology</a:t>
            </a:r>
            <a:r>
              <a:rPr sz="2000" dirty="0"/>
              <a:t> curriculum—a student-centered sense-making classroom.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2000" dirty="0"/>
              <a:t>(1) </a:t>
            </a:r>
            <a:r>
              <a:rPr sz="2000" b="1" dirty="0"/>
              <a:t>Teacher Notes slides </a:t>
            </a:r>
            <a:r>
              <a:rPr sz="2000" dirty="0"/>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2000" dirty="0"/>
              <a:t>(2) </a:t>
            </a:r>
            <a:r>
              <a:rPr sz="2000" b="1" dirty="0"/>
              <a:t>Student slides </a:t>
            </a:r>
            <a:r>
              <a:rPr sz="2000" dirty="0"/>
              <a:t>designed to facilitate student sense-making as you move through the Learning Segments and are intended for use in the classroom during instruction. In the “Presenter Notes” field you will find useful information for each particular slide. </a:t>
            </a:r>
            <a:endParaRPr sz="2000" b="1" dirty="0"/>
          </a:p>
          <a:p>
            <a:pPr algn="l" defTabSz="457200">
              <a:spcBef>
                <a:spcPts val="800"/>
              </a:spcBef>
              <a:defRPr sz="2100">
                <a:solidFill>
                  <a:srgbClr val="573F34"/>
                </a:solidFill>
                <a:latin typeface="Arial"/>
                <a:ea typeface="Arial"/>
                <a:cs typeface="Arial"/>
                <a:sym typeface="Arial"/>
              </a:defRPr>
            </a:pPr>
            <a:r>
              <a:rPr sz="2000" dirty="0"/>
              <a:t>We have combined teacher slides and student slides so you can have everything you need in one place as you explore the flow of each triangle. You will need to either hide</a:t>
            </a:r>
            <a:r>
              <a:rPr lang="en-US" sz="2000" dirty="0"/>
              <a:t> (see note below)</a:t>
            </a:r>
            <a:r>
              <a:rPr sz="2000" dirty="0"/>
              <a:t> or delete the </a:t>
            </a:r>
            <a:r>
              <a:rPr sz="2000" b="1" dirty="0"/>
              <a:t>Teacher Notes </a:t>
            </a:r>
            <a:r>
              <a:rPr sz="2000" dirty="0"/>
              <a:t>slides to use it as a presentation in your classroom. </a:t>
            </a:r>
          </a:p>
          <a:p>
            <a:pPr algn="l" defTabSz="457200">
              <a:spcBef>
                <a:spcPts val="800"/>
              </a:spcBef>
              <a:defRPr sz="2100">
                <a:solidFill>
                  <a:srgbClr val="573F34"/>
                </a:solidFill>
                <a:latin typeface="Arial"/>
                <a:ea typeface="Arial"/>
                <a:cs typeface="Arial"/>
                <a:sym typeface="Arial"/>
              </a:defRPr>
            </a:pPr>
            <a:r>
              <a:rPr sz="2000" dirty="0"/>
              <a:t>This presentation </a:t>
            </a:r>
            <a:r>
              <a:rPr sz="2000" b="1" dirty="0"/>
              <a:t>is not meant to stand alone</a:t>
            </a:r>
            <a:r>
              <a:rPr lang="en-US" sz="2000" b="1" dirty="0"/>
              <a:t>,</a:t>
            </a:r>
            <a:r>
              <a:rPr lang="en-US" sz="2000" dirty="0"/>
              <a:t> however</a:t>
            </a:r>
            <a:r>
              <a:rPr sz="2000" dirty="0"/>
              <a:t>.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2000" b="1" dirty="0"/>
              <a:t>We expect (and hope) you will modify this presentation</a:t>
            </a:r>
            <a:r>
              <a:rPr sz="2000" dirty="0"/>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2000" dirty="0"/>
              <a:t>Thanks!</a:t>
            </a:r>
          </a:p>
          <a:p>
            <a:pPr algn="l" defTabSz="457200">
              <a:spcBef>
                <a:spcPts val="800"/>
              </a:spcBef>
              <a:defRPr sz="2100">
                <a:solidFill>
                  <a:srgbClr val="573F34"/>
                </a:solidFill>
                <a:latin typeface="Arial"/>
                <a:ea typeface="Arial"/>
                <a:cs typeface="Arial"/>
                <a:sym typeface="Arial"/>
              </a:defRPr>
            </a:pPr>
            <a:r>
              <a:rPr sz="2000" dirty="0"/>
              <a:t>The MBER team </a:t>
            </a:r>
          </a:p>
        </p:txBody>
      </p:sp>
    </p:spTree>
    <p:extLst>
      <p:ext uri="{BB962C8B-B14F-4D97-AF65-F5344CB8AC3E}">
        <p14:creationId xmlns:p14="http://schemas.microsoft.com/office/powerpoint/2010/main" val="18282743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Finches</a:t>
            </a:r>
            <a:endParaRPr sz="4000" b="0" dirty="0">
              <a:solidFill>
                <a:srgbClr val="9279B3"/>
              </a:solidFill>
            </a:endParaRPr>
          </a:p>
        </p:txBody>
      </p:sp>
      <p:sp>
        <p:nvSpPr>
          <p:cNvPr id="10" name="Shape 150"/>
          <p:cNvSpPr/>
          <p:nvPr/>
        </p:nvSpPr>
        <p:spPr>
          <a:xfrm>
            <a:off x="241793" y="2185220"/>
            <a:ext cx="11918335" cy="129545"/>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1" name="Shape 151"/>
          <p:cNvSpPr/>
          <p:nvPr/>
        </p:nvSpPr>
        <p:spPr>
          <a:xfrm>
            <a:off x="12160128" y="2249992"/>
            <a:ext cx="539329" cy="1"/>
          </a:xfrm>
          <a:prstGeom prst="line">
            <a:avLst/>
          </a:prstGeom>
          <a:ln w="127000">
            <a:solidFill>
              <a:srgbClr val="583F34"/>
            </a:solidFill>
            <a:miter lim="400000"/>
            <a:tailEnd type="triangle"/>
          </a:ln>
        </p:spPr>
        <p:txBody>
          <a:bodyPr lIns="50800" tIns="50800" rIns="50800" bIns="50800" anchor="ctr"/>
          <a:lstStyle/>
          <a:p>
            <a:pPr>
              <a:defRPr sz="2400"/>
            </a:pPr>
            <a:endParaRPr/>
          </a:p>
        </p:txBody>
      </p:sp>
      <p:sp>
        <p:nvSpPr>
          <p:cNvPr id="16" name="Shape 164"/>
          <p:cNvSpPr/>
          <p:nvPr/>
        </p:nvSpPr>
        <p:spPr>
          <a:xfrm flipV="1">
            <a:off x="8923113" y="1428795"/>
            <a:ext cx="439891" cy="439891"/>
          </a:xfrm>
          <a:prstGeom prst="line">
            <a:avLst/>
          </a:prstGeom>
          <a:ln w="139700">
            <a:solidFill>
              <a:srgbClr val="FFFFFF"/>
            </a:solidFill>
            <a:miter lim="400000"/>
          </a:ln>
        </p:spPr>
        <p:txBody>
          <a:bodyPr lIns="50800" tIns="50800" rIns="50800" bIns="50800" anchor="ctr"/>
          <a:lstStyle/>
          <a:p>
            <a:pPr>
              <a:defRPr sz="2400"/>
            </a:pPr>
            <a:endParaRPr/>
          </a:p>
        </p:txBody>
      </p:sp>
      <p:sp>
        <p:nvSpPr>
          <p:cNvPr id="36" name="Shape 206"/>
          <p:cNvSpPr/>
          <p:nvPr/>
        </p:nvSpPr>
        <p:spPr>
          <a:xfrm flipV="1">
            <a:off x="2706560" y="1888769"/>
            <a:ext cx="1" cy="763341"/>
          </a:xfrm>
          <a:prstGeom prst="line">
            <a:avLst/>
          </a:prstGeom>
          <a:ln w="76200">
            <a:solidFill>
              <a:srgbClr val="F16904"/>
            </a:solidFill>
            <a:miter lim="400000"/>
          </a:ln>
        </p:spPr>
        <p:txBody>
          <a:bodyPr lIns="50800" tIns="50800" rIns="50800" bIns="50800" anchor="ctr"/>
          <a:lstStyle/>
          <a:p>
            <a:pPr>
              <a:defRPr sz="2400"/>
            </a:pPr>
            <a:endParaRPr/>
          </a:p>
        </p:txBody>
      </p:sp>
      <p:pic>
        <p:nvPicPr>
          <p:cNvPr id="37" name="pasted-image.pdf"/>
          <p:cNvPicPr>
            <a:picLocks noChangeAspect="1"/>
          </p:cNvPicPr>
          <p:nvPr/>
        </p:nvPicPr>
        <p:blipFill>
          <a:blip r:embed="rId3"/>
          <a:stretch>
            <a:fillRect/>
          </a:stretch>
        </p:blipFill>
        <p:spPr>
          <a:xfrm flipH="1">
            <a:off x="1163691" y="2759877"/>
            <a:ext cx="3085739" cy="1945358"/>
          </a:xfrm>
          <a:prstGeom prst="rect">
            <a:avLst/>
          </a:prstGeom>
          <a:ln w="12700">
            <a:miter lim="400000"/>
          </a:ln>
        </p:spPr>
      </p:pic>
      <p:grpSp>
        <p:nvGrpSpPr>
          <p:cNvPr id="41" name="Group 213"/>
          <p:cNvGrpSpPr/>
          <p:nvPr/>
        </p:nvGrpSpPr>
        <p:grpSpPr>
          <a:xfrm>
            <a:off x="3825095" y="3555264"/>
            <a:ext cx="668541" cy="641335"/>
            <a:chOff x="0" y="0"/>
            <a:chExt cx="668540" cy="641334"/>
          </a:xfrm>
        </p:grpSpPr>
        <p:sp>
          <p:nvSpPr>
            <p:cNvPr id="42" name="Shape 210"/>
            <p:cNvSpPr/>
            <p:nvPr/>
          </p:nvSpPr>
          <p:spPr>
            <a:xfrm flipV="1">
              <a:off x="646071" y="0"/>
              <a:ext cx="1" cy="641335"/>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43" name="Shape 211"/>
            <p:cNvSpPr/>
            <p:nvPr/>
          </p:nvSpPr>
          <p:spPr>
            <a:xfrm>
              <a:off x="0" y="615934"/>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44" name="Shape 212"/>
            <p:cNvSpPr/>
            <p:nvPr/>
          </p:nvSpPr>
          <p:spPr>
            <a:xfrm>
              <a:off x="0" y="15127"/>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sp>
        <p:nvSpPr>
          <p:cNvPr id="45" name="Shape 218"/>
          <p:cNvSpPr/>
          <p:nvPr/>
        </p:nvSpPr>
        <p:spPr>
          <a:xfrm>
            <a:off x="4224799" y="3163398"/>
            <a:ext cx="2716298"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Beak depth average:</a:t>
            </a:r>
          </a:p>
        </p:txBody>
      </p:sp>
      <p:grpSp>
        <p:nvGrpSpPr>
          <p:cNvPr id="2" name="Group 1"/>
          <p:cNvGrpSpPr/>
          <p:nvPr/>
        </p:nvGrpSpPr>
        <p:grpSpPr>
          <a:xfrm>
            <a:off x="1729595" y="1087820"/>
            <a:ext cx="1953931" cy="758652"/>
            <a:chOff x="1729595" y="1087820"/>
            <a:chExt cx="1953931" cy="758652"/>
          </a:xfrm>
        </p:grpSpPr>
        <p:sp>
          <p:nvSpPr>
            <p:cNvPr id="35" name="Shape 203"/>
            <p:cNvSpPr/>
            <p:nvPr/>
          </p:nvSpPr>
          <p:spPr>
            <a:xfrm>
              <a:off x="2296253" y="1386958"/>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dirty="0"/>
                <a:t>1976</a:t>
              </a:r>
            </a:p>
          </p:txBody>
        </p:sp>
        <p:sp>
          <p:nvSpPr>
            <p:cNvPr id="46" name="Shape 219"/>
            <p:cNvSpPr/>
            <p:nvPr/>
          </p:nvSpPr>
          <p:spPr>
            <a:xfrm>
              <a:off x="1729595" y="1087820"/>
              <a:ext cx="1953931" cy="44114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rPr dirty="0"/>
                <a:t>Finches born</a:t>
              </a:r>
            </a:p>
          </p:txBody>
        </p:sp>
      </p:grpSp>
      <p:sp>
        <p:nvSpPr>
          <p:cNvPr id="47" name="Shape 224"/>
          <p:cNvSpPr/>
          <p:nvPr/>
        </p:nvSpPr>
        <p:spPr>
          <a:xfrm>
            <a:off x="4478754" y="3642633"/>
            <a:ext cx="968190" cy="42266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200">
                <a:solidFill>
                  <a:srgbClr val="583F34"/>
                </a:solidFill>
                <a:latin typeface="Arial"/>
                <a:ea typeface="Arial"/>
                <a:cs typeface="Arial"/>
                <a:sym typeface="Arial"/>
              </a:defRPr>
            </a:lvl1pPr>
          </a:lstStyle>
          <a:p>
            <a:r>
              <a:t>9.2mm</a:t>
            </a:r>
          </a:p>
        </p:txBody>
      </p:sp>
      <p:sp>
        <p:nvSpPr>
          <p:cNvPr id="17" name="Shape 222"/>
          <p:cNvSpPr/>
          <p:nvPr/>
        </p:nvSpPr>
        <p:spPr>
          <a:xfrm rot="16200000">
            <a:off x="-1104404" y="6243339"/>
            <a:ext cx="2752738" cy="3608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800" b="1">
                <a:solidFill>
                  <a:srgbClr val="583F34"/>
                </a:solidFill>
                <a:latin typeface="Arial"/>
                <a:ea typeface="Arial"/>
                <a:cs typeface="Arial"/>
                <a:sym typeface="Arial"/>
              </a:defRPr>
            </a:lvl1pPr>
          </a:lstStyle>
          <a:p>
            <a:r>
              <a:t>Number of Finches</a:t>
            </a:r>
          </a:p>
        </p:txBody>
      </p:sp>
      <p:pic>
        <p:nvPicPr>
          <p:cNvPr id="18"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87400" y="5007362"/>
            <a:ext cx="5520142" cy="4044335"/>
          </a:xfrm>
          <a:prstGeom prst="rect">
            <a:avLst/>
          </a:prstGeom>
          <a:ln w="12700">
            <a:miter lim="400000"/>
          </a:ln>
        </p:spPr>
      </p:pic>
      <p:sp>
        <p:nvSpPr>
          <p:cNvPr id="19" name="Shape 228"/>
          <p:cNvSpPr/>
          <p:nvPr/>
        </p:nvSpPr>
        <p:spPr>
          <a:xfrm flipV="1">
            <a:off x="3172867" y="4774901"/>
            <a:ext cx="1" cy="3598080"/>
          </a:xfrm>
          <a:prstGeom prst="line">
            <a:avLst/>
          </a:prstGeom>
          <a:ln w="50800">
            <a:solidFill>
              <a:srgbClr val="FF2600"/>
            </a:solidFill>
            <a:custDash>
              <a:ds d="200000" sp="200000"/>
            </a:custDash>
            <a:miter lim="400000"/>
          </a:ln>
        </p:spPr>
        <p:txBody>
          <a:bodyPr lIns="50800" tIns="50800" rIns="50800" bIns="50800" anchor="ctr"/>
          <a:lstStyle/>
          <a:p>
            <a:pPr>
              <a:defRPr sz="2400"/>
            </a:pPr>
            <a:endParaRPr/>
          </a:p>
        </p:txBody>
      </p:sp>
      <p:sp>
        <p:nvSpPr>
          <p:cNvPr id="20" name="Shape 230"/>
          <p:cNvSpPr/>
          <p:nvPr/>
        </p:nvSpPr>
        <p:spPr>
          <a:xfrm>
            <a:off x="3164794" y="4813001"/>
            <a:ext cx="838611" cy="36082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800" b="1">
                <a:solidFill>
                  <a:srgbClr val="583F34"/>
                </a:solidFill>
                <a:latin typeface="Arial"/>
                <a:ea typeface="Arial"/>
                <a:cs typeface="Arial"/>
                <a:sym typeface="Arial"/>
              </a:defRPr>
            </a:lvl1pPr>
          </a:lstStyle>
          <a:p>
            <a:r>
              <a:t>9.2mm</a:t>
            </a:r>
          </a:p>
        </p:txBody>
      </p:sp>
      <p:sp>
        <p:nvSpPr>
          <p:cNvPr id="21" name="Shape 207"/>
          <p:cNvSpPr/>
          <p:nvPr/>
        </p:nvSpPr>
        <p:spPr>
          <a:xfrm>
            <a:off x="8218944" y="1390861"/>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1978 </a:t>
            </a:r>
          </a:p>
        </p:txBody>
      </p:sp>
      <p:sp>
        <p:nvSpPr>
          <p:cNvPr id="22" name="Shape 221"/>
          <p:cNvSpPr/>
          <p:nvPr/>
        </p:nvSpPr>
        <p:spPr>
          <a:xfrm>
            <a:off x="7743461" y="1087820"/>
            <a:ext cx="1911629" cy="44114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rPr dirty="0"/>
              <a:t>Finches born</a:t>
            </a:r>
          </a:p>
        </p:txBody>
      </p:sp>
      <p:sp>
        <p:nvSpPr>
          <p:cNvPr id="23" name="Shape 223"/>
          <p:cNvSpPr/>
          <p:nvPr/>
        </p:nvSpPr>
        <p:spPr>
          <a:xfrm flipV="1">
            <a:off x="8673356" y="1852384"/>
            <a:ext cx="1" cy="763341"/>
          </a:xfrm>
          <a:prstGeom prst="line">
            <a:avLst/>
          </a:prstGeom>
          <a:ln w="76200">
            <a:solidFill>
              <a:srgbClr val="F16904"/>
            </a:solidFill>
            <a:miter lim="400000"/>
          </a:ln>
        </p:spPr>
        <p:txBody>
          <a:bodyPr lIns="50800" tIns="50800" rIns="50800" bIns="50800" anchor="ctr"/>
          <a:lstStyle/>
          <a:p>
            <a:pPr>
              <a:defRPr sz="2400"/>
            </a:pPr>
            <a:endParaRPr/>
          </a:p>
        </p:txBody>
      </p:sp>
      <p:pic>
        <p:nvPicPr>
          <p:cNvPr id="24" name="pasted-image.pdf"/>
          <p:cNvPicPr>
            <a:picLocks noChangeAspect="1"/>
          </p:cNvPicPr>
          <p:nvPr/>
        </p:nvPicPr>
        <p:blipFill>
          <a:blip r:embed="rId5"/>
          <a:stretch>
            <a:fillRect/>
          </a:stretch>
        </p:blipFill>
        <p:spPr>
          <a:xfrm flipH="1">
            <a:off x="7338722" y="2759877"/>
            <a:ext cx="2867725" cy="1928587"/>
          </a:xfrm>
          <a:prstGeom prst="rect">
            <a:avLst/>
          </a:prstGeom>
          <a:ln w="12700">
            <a:miter lim="400000"/>
          </a:ln>
        </p:spPr>
      </p:pic>
      <p:grpSp>
        <p:nvGrpSpPr>
          <p:cNvPr id="25" name="Group 217"/>
          <p:cNvGrpSpPr/>
          <p:nvPr/>
        </p:nvGrpSpPr>
        <p:grpSpPr>
          <a:xfrm>
            <a:off x="9670360" y="3107838"/>
            <a:ext cx="757035" cy="757197"/>
            <a:chOff x="0" y="0"/>
            <a:chExt cx="757034" cy="757195"/>
          </a:xfrm>
        </p:grpSpPr>
        <p:sp>
          <p:nvSpPr>
            <p:cNvPr id="26" name="Shape 214"/>
            <p:cNvSpPr/>
            <p:nvPr/>
          </p:nvSpPr>
          <p:spPr>
            <a:xfrm flipV="1">
              <a:off x="732040" y="-1"/>
              <a:ext cx="1" cy="757197"/>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27" name="Shape 215"/>
            <p:cNvSpPr/>
            <p:nvPr/>
          </p:nvSpPr>
          <p:spPr>
            <a:xfrm>
              <a:off x="0" y="737477"/>
              <a:ext cx="757035"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28" name="Shape 216"/>
            <p:cNvSpPr/>
            <p:nvPr/>
          </p:nvSpPr>
          <p:spPr>
            <a:xfrm>
              <a:off x="0" y="17747"/>
              <a:ext cx="757035"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sp>
        <p:nvSpPr>
          <p:cNvPr id="29" name="Shape 220"/>
          <p:cNvSpPr/>
          <p:nvPr/>
        </p:nvSpPr>
        <p:spPr>
          <a:xfrm>
            <a:off x="10480216" y="3275106"/>
            <a:ext cx="968190"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9.7mm</a:t>
            </a:r>
          </a:p>
        </p:txBody>
      </p:sp>
      <p:sp>
        <p:nvSpPr>
          <p:cNvPr id="30" name="Shape 225"/>
          <p:cNvSpPr/>
          <p:nvPr/>
        </p:nvSpPr>
        <p:spPr>
          <a:xfrm>
            <a:off x="10169954" y="2697673"/>
            <a:ext cx="2716298" cy="42266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Beak depth average:</a:t>
            </a:r>
          </a:p>
        </p:txBody>
      </p:sp>
      <p:pic>
        <p:nvPicPr>
          <p:cNvPr id="31" name="pasted-image.pdf"/>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438650" y="5003918"/>
            <a:ext cx="5562455" cy="3938449"/>
          </a:xfrm>
          <a:prstGeom prst="rect">
            <a:avLst/>
          </a:prstGeom>
          <a:ln w="12700">
            <a:miter lim="400000"/>
          </a:ln>
        </p:spPr>
      </p:pic>
      <p:sp>
        <p:nvSpPr>
          <p:cNvPr id="32" name="Shape 231"/>
          <p:cNvSpPr/>
          <p:nvPr/>
        </p:nvSpPr>
        <p:spPr>
          <a:xfrm>
            <a:off x="10055991" y="4813001"/>
            <a:ext cx="968190" cy="36082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583F34"/>
                </a:solidFill>
                <a:latin typeface="Arial"/>
                <a:ea typeface="Arial"/>
                <a:cs typeface="Arial"/>
                <a:sym typeface="Arial"/>
              </a:defRPr>
            </a:lvl1pPr>
          </a:lstStyle>
          <a:p>
            <a:r>
              <a:t>9.7mm</a:t>
            </a:r>
          </a:p>
        </p:txBody>
      </p:sp>
      <p:sp>
        <p:nvSpPr>
          <p:cNvPr id="33" name="Shape 229"/>
          <p:cNvSpPr/>
          <p:nvPr/>
        </p:nvSpPr>
        <p:spPr>
          <a:xfrm flipV="1">
            <a:off x="9985376" y="4774901"/>
            <a:ext cx="1" cy="3598080"/>
          </a:xfrm>
          <a:prstGeom prst="line">
            <a:avLst/>
          </a:prstGeom>
          <a:ln w="50800">
            <a:solidFill>
              <a:srgbClr val="FF2600"/>
            </a:solidFill>
            <a:custDash>
              <a:ds d="200000" sp="200000"/>
            </a:custDash>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61915429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89881"/>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Story of the Finches</a:t>
            </a:r>
            <a:endParaRPr sz="4000" b="0" dirty="0">
              <a:solidFill>
                <a:srgbClr val="9279B3"/>
              </a:solidFill>
            </a:endParaRPr>
          </a:p>
        </p:txBody>
      </p:sp>
      <p:grpSp>
        <p:nvGrpSpPr>
          <p:cNvPr id="34" name="Group 241"/>
          <p:cNvGrpSpPr/>
          <p:nvPr/>
        </p:nvGrpSpPr>
        <p:grpSpPr>
          <a:xfrm>
            <a:off x="3463647" y="921651"/>
            <a:ext cx="6078746" cy="8162842"/>
            <a:chOff x="0" y="0"/>
            <a:chExt cx="6078745" cy="8162841"/>
          </a:xfrm>
        </p:grpSpPr>
        <p:grpSp>
          <p:nvGrpSpPr>
            <p:cNvPr id="38" name="Group 238"/>
            <p:cNvGrpSpPr/>
            <p:nvPr/>
          </p:nvGrpSpPr>
          <p:grpSpPr>
            <a:xfrm>
              <a:off x="0" y="0"/>
              <a:ext cx="6078746" cy="8162842"/>
              <a:chOff x="0" y="0"/>
              <a:chExt cx="6078745" cy="8162841"/>
            </a:xfrm>
          </p:grpSpPr>
          <p:pic>
            <p:nvPicPr>
              <p:cNvPr id="48"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49"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39" name="Shape 239"/>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40" name="Shape 240"/>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50" name="Shape 245"/>
          <p:cNvSpPr/>
          <p:nvPr/>
        </p:nvSpPr>
        <p:spPr>
          <a:xfrm>
            <a:off x="6750119" y="4742062"/>
            <a:ext cx="555885" cy="289798"/>
          </a:xfrm>
          <a:prstGeom prst="line">
            <a:avLst/>
          </a:prstGeom>
          <a:ln w="63500">
            <a:solidFill>
              <a:srgbClr val="FF2600"/>
            </a:solidFill>
            <a:miter lim="400000"/>
            <a:tailEnd type="triangle"/>
          </a:ln>
        </p:spPr>
        <p:txBody>
          <a:bodyPr lIns="50800" tIns="50800" rIns="50800" bIns="50800" anchor="ctr"/>
          <a:lstStyle/>
          <a:p>
            <a:pPr>
              <a:defRPr sz="2400"/>
            </a:pPr>
            <a:endParaRPr/>
          </a:p>
        </p:txBody>
      </p:sp>
      <p:sp>
        <p:nvSpPr>
          <p:cNvPr id="51" name="Shape 246"/>
          <p:cNvSpPr/>
          <p:nvPr/>
        </p:nvSpPr>
        <p:spPr>
          <a:xfrm>
            <a:off x="5704302" y="803977"/>
            <a:ext cx="838610" cy="360822"/>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800" b="1">
                <a:solidFill>
                  <a:srgbClr val="583F34"/>
                </a:solidFill>
                <a:latin typeface="Arial"/>
                <a:ea typeface="Arial"/>
                <a:cs typeface="Arial"/>
                <a:sym typeface="Arial"/>
              </a:defRPr>
            </a:lvl1pPr>
          </a:lstStyle>
          <a:p>
            <a:r>
              <a:t>9.2mm</a:t>
            </a:r>
          </a:p>
        </p:txBody>
      </p:sp>
      <p:pic>
        <p:nvPicPr>
          <p:cNvPr id="52" name="pasted-image.pdf"/>
          <p:cNvPicPr>
            <a:picLocks noChangeAspect="1"/>
          </p:cNvPicPr>
          <p:nvPr/>
        </p:nvPicPr>
        <p:blipFill>
          <a:blip r:embed="rId5"/>
          <a:stretch>
            <a:fillRect/>
          </a:stretch>
        </p:blipFill>
        <p:spPr>
          <a:xfrm flipH="1">
            <a:off x="1387871" y="7836281"/>
            <a:ext cx="2024810" cy="1276511"/>
          </a:xfrm>
          <a:prstGeom prst="rect">
            <a:avLst/>
          </a:prstGeom>
          <a:ln w="12700">
            <a:miter lim="400000"/>
          </a:ln>
        </p:spPr>
      </p:pic>
      <p:pic>
        <p:nvPicPr>
          <p:cNvPr id="53" name="pasted-image.pdf"/>
          <p:cNvPicPr>
            <a:picLocks noChangeAspect="1"/>
          </p:cNvPicPr>
          <p:nvPr/>
        </p:nvPicPr>
        <p:blipFill>
          <a:blip r:embed="rId6"/>
          <a:stretch>
            <a:fillRect/>
          </a:stretch>
        </p:blipFill>
        <p:spPr>
          <a:xfrm flipH="1">
            <a:off x="9516145" y="7849709"/>
            <a:ext cx="1881753" cy="1265506"/>
          </a:xfrm>
          <a:prstGeom prst="rect">
            <a:avLst/>
          </a:prstGeom>
          <a:ln w="12700">
            <a:miter lim="400000"/>
          </a:ln>
        </p:spPr>
      </p:pic>
      <p:grpSp>
        <p:nvGrpSpPr>
          <p:cNvPr id="54" name="Group 253"/>
          <p:cNvGrpSpPr/>
          <p:nvPr/>
        </p:nvGrpSpPr>
        <p:grpSpPr>
          <a:xfrm>
            <a:off x="3109260" y="8359597"/>
            <a:ext cx="476373" cy="423530"/>
            <a:chOff x="0" y="0"/>
            <a:chExt cx="476372" cy="423528"/>
          </a:xfrm>
        </p:grpSpPr>
        <p:sp>
          <p:nvSpPr>
            <p:cNvPr id="55" name="Shape 250"/>
            <p:cNvSpPr/>
            <p:nvPr/>
          </p:nvSpPr>
          <p:spPr>
            <a:xfrm flipV="1">
              <a:off x="462840" y="0"/>
              <a:ext cx="1" cy="423529"/>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56" name="Shape 251"/>
            <p:cNvSpPr/>
            <p:nvPr/>
          </p:nvSpPr>
          <p:spPr>
            <a:xfrm>
              <a:off x="0" y="412499"/>
              <a:ext cx="476373"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57" name="Shape 252"/>
            <p:cNvSpPr/>
            <p:nvPr/>
          </p:nvSpPr>
          <p:spPr>
            <a:xfrm>
              <a:off x="0" y="9926"/>
              <a:ext cx="476373"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sp>
        <p:nvSpPr>
          <p:cNvPr id="58" name="Shape 244"/>
          <p:cNvSpPr/>
          <p:nvPr/>
        </p:nvSpPr>
        <p:spPr>
          <a:xfrm rot="16200000">
            <a:off x="1757476" y="4176104"/>
            <a:ext cx="2618045" cy="38539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000" b="1">
                <a:solidFill>
                  <a:srgbClr val="583F34"/>
                </a:solidFill>
                <a:latin typeface="Arial"/>
                <a:ea typeface="Arial"/>
                <a:cs typeface="Arial"/>
                <a:sym typeface="Arial"/>
              </a:defRPr>
            </a:lvl1pPr>
          </a:lstStyle>
          <a:p>
            <a:r>
              <a:t>Number of Finches</a:t>
            </a:r>
          </a:p>
        </p:txBody>
      </p:sp>
      <p:sp>
        <p:nvSpPr>
          <p:cNvPr id="59" name="Shape 247"/>
          <p:cNvSpPr/>
          <p:nvPr/>
        </p:nvSpPr>
        <p:spPr>
          <a:xfrm>
            <a:off x="7297684" y="4963404"/>
            <a:ext cx="968190" cy="3608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583F34"/>
                </a:solidFill>
                <a:latin typeface="Arial"/>
                <a:ea typeface="Arial"/>
                <a:cs typeface="Arial"/>
                <a:sym typeface="Arial"/>
              </a:defRPr>
            </a:lvl1pPr>
          </a:lstStyle>
          <a:p>
            <a:r>
              <a:t>9.7mm</a:t>
            </a:r>
          </a:p>
        </p:txBody>
      </p:sp>
      <p:grpSp>
        <p:nvGrpSpPr>
          <p:cNvPr id="20" name="Group 19"/>
          <p:cNvGrpSpPr/>
          <p:nvPr/>
        </p:nvGrpSpPr>
        <p:grpSpPr>
          <a:xfrm>
            <a:off x="10049557" y="2301125"/>
            <a:ext cx="1953931" cy="758652"/>
            <a:chOff x="1729595" y="1087820"/>
            <a:chExt cx="1953931" cy="758652"/>
          </a:xfrm>
        </p:grpSpPr>
        <p:sp>
          <p:nvSpPr>
            <p:cNvPr id="21" name="Shape 203"/>
            <p:cNvSpPr/>
            <p:nvPr/>
          </p:nvSpPr>
          <p:spPr>
            <a:xfrm>
              <a:off x="2296253" y="1386958"/>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dirty="0"/>
                <a:t>1976</a:t>
              </a:r>
            </a:p>
          </p:txBody>
        </p:sp>
        <p:sp>
          <p:nvSpPr>
            <p:cNvPr id="22" name="Shape 219"/>
            <p:cNvSpPr/>
            <p:nvPr/>
          </p:nvSpPr>
          <p:spPr>
            <a:xfrm>
              <a:off x="1729595" y="1087820"/>
              <a:ext cx="1953931" cy="44114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rPr dirty="0"/>
                <a:t>Finches born</a:t>
              </a:r>
            </a:p>
          </p:txBody>
        </p:sp>
      </p:grpSp>
      <p:grpSp>
        <p:nvGrpSpPr>
          <p:cNvPr id="23" name="Group 22"/>
          <p:cNvGrpSpPr/>
          <p:nvPr/>
        </p:nvGrpSpPr>
        <p:grpSpPr>
          <a:xfrm>
            <a:off x="10049557" y="6011590"/>
            <a:ext cx="1953931" cy="772552"/>
            <a:chOff x="1729595" y="1087820"/>
            <a:chExt cx="1953931" cy="772552"/>
          </a:xfrm>
        </p:grpSpPr>
        <p:sp>
          <p:nvSpPr>
            <p:cNvPr id="24" name="Shape 203"/>
            <p:cNvSpPr/>
            <p:nvPr/>
          </p:nvSpPr>
          <p:spPr>
            <a:xfrm>
              <a:off x="2296253" y="1373059"/>
              <a:ext cx="815803" cy="48731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dirty="0"/>
                <a:t>197</a:t>
              </a:r>
              <a:r>
                <a:rPr lang="en-US" dirty="0"/>
                <a:t>8</a:t>
              </a:r>
              <a:endParaRPr dirty="0"/>
            </a:p>
          </p:txBody>
        </p:sp>
        <p:sp>
          <p:nvSpPr>
            <p:cNvPr id="25" name="Shape 219"/>
            <p:cNvSpPr/>
            <p:nvPr/>
          </p:nvSpPr>
          <p:spPr>
            <a:xfrm>
              <a:off x="1729595" y="1087820"/>
              <a:ext cx="1953931" cy="44114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rPr dirty="0"/>
                <a:t>Finches born</a:t>
              </a:r>
            </a:p>
          </p:txBody>
        </p:sp>
      </p:grpSp>
    </p:spTree>
    <p:extLst>
      <p:ext uri="{BB962C8B-B14F-4D97-AF65-F5344CB8AC3E}">
        <p14:creationId xmlns:p14="http://schemas.microsoft.com/office/powerpoint/2010/main" val="19118636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847456" y="5338601"/>
            <a:ext cx="3411169" cy="1823118"/>
          </a:xfrm>
          <a:prstGeom prst="rect">
            <a:avLst/>
          </a:prstGeom>
          <a:ln w="12700">
            <a:miter lim="400000"/>
          </a:ln>
        </p:spPr>
      </p:pic>
      <p:pic>
        <p:nvPicPr>
          <p:cNvPr id="4"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623081" y="459065"/>
            <a:ext cx="3162779" cy="1835027"/>
          </a:xfrm>
          <a:prstGeom prst="rect">
            <a:avLst/>
          </a:prstGeom>
          <a:ln w="12700">
            <a:miter lim="400000"/>
          </a:ln>
        </p:spPr>
      </p:pic>
      <p:pic>
        <p:nvPicPr>
          <p:cNvPr id="5" name="Staphylococcus_aureus.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67191" y="2118338"/>
            <a:ext cx="2914501" cy="2238338"/>
          </a:xfrm>
          <a:prstGeom prst="rect">
            <a:avLst/>
          </a:prstGeom>
          <a:ln w="12700">
            <a:miter lim="400000"/>
          </a:ln>
        </p:spPr>
      </p:pic>
      <p:pic>
        <p:nvPicPr>
          <p:cNvPr id="6" name="pasted-image.pdf"/>
          <p:cNvPicPr>
            <a:picLocks noChangeAspect="1"/>
          </p:cNvPicPr>
          <p:nvPr/>
        </p:nvPicPr>
        <p:blipFill>
          <a:blip r:embed="rId6"/>
          <a:stretch>
            <a:fillRect/>
          </a:stretch>
        </p:blipFill>
        <p:spPr>
          <a:xfrm flipH="1">
            <a:off x="9815992" y="3702568"/>
            <a:ext cx="3040633" cy="1916922"/>
          </a:xfrm>
          <a:prstGeom prst="rect">
            <a:avLst/>
          </a:prstGeom>
          <a:ln w="12700">
            <a:miter lim="400000"/>
          </a:ln>
        </p:spPr>
      </p:pic>
      <p:pic>
        <p:nvPicPr>
          <p:cNvPr id="7" name="pasted-image.pdf"/>
          <p:cNvPicPr>
            <a:picLocks noChangeAspect="1"/>
          </p:cNvPicPr>
          <p:nvPr/>
        </p:nvPicPr>
        <p:blipFill>
          <a:blip r:embed="rId7"/>
          <a:stretch>
            <a:fillRect/>
          </a:stretch>
        </p:blipFill>
        <p:spPr>
          <a:xfrm flipH="1">
            <a:off x="9623081" y="6963509"/>
            <a:ext cx="3160935" cy="2125776"/>
          </a:xfrm>
          <a:prstGeom prst="rect">
            <a:avLst/>
          </a:prstGeom>
          <a:ln w="12700">
            <a:miter lim="400000"/>
          </a:ln>
        </p:spPr>
      </p:pic>
      <p:sp>
        <p:nvSpPr>
          <p:cNvPr id="9" name="Shape 153"/>
          <p:cNvSpPr/>
          <p:nvPr/>
        </p:nvSpPr>
        <p:spPr>
          <a:xfrm>
            <a:off x="241793" y="283311"/>
            <a:ext cx="115398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a:solidFill>
                  <a:srgbClr val="9279B3"/>
                </a:solidFill>
              </a:rPr>
              <a:t>The Three Stories: What did you notice?</a:t>
            </a:r>
            <a:endParaRPr sz="4000" b="0" dirty="0">
              <a:solidFill>
                <a:srgbClr val="9279B3"/>
              </a:solidFill>
            </a:endParaRPr>
          </a:p>
        </p:txBody>
      </p:sp>
      <p:sp>
        <p:nvSpPr>
          <p:cNvPr id="10" name="Shape 261"/>
          <p:cNvSpPr/>
          <p:nvPr/>
        </p:nvSpPr>
        <p:spPr>
          <a:xfrm>
            <a:off x="553536" y="1627243"/>
            <a:ext cx="7820160"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What do the three stories have in common?</a:t>
            </a:r>
            <a:endParaRPr dirty="0"/>
          </a:p>
        </p:txBody>
      </p:sp>
      <p:sp>
        <p:nvSpPr>
          <p:cNvPr id="11" name="Shape 261"/>
          <p:cNvSpPr/>
          <p:nvPr/>
        </p:nvSpPr>
        <p:spPr>
          <a:xfrm>
            <a:off x="2263118" y="3162925"/>
            <a:ext cx="5657071"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Take a minute to write your thoughts down on your doodle sheet (Box A).</a:t>
            </a:r>
            <a:endParaRPr dirty="0"/>
          </a:p>
        </p:txBody>
      </p:sp>
      <p:sp>
        <p:nvSpPr>
          <p:cNvPr id="12" name="Shape 261"/>
          <p:cNvSpPr/>
          <p:nvPr/>
        </p:nvSpPr>
        <p:spPr>
          <a:xfrm>
            <a:off x="2263118" y="5999087"/>
            <a:ext cx="5961922"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Share with a partner. Are there any similarities or differences in what you observed?</a:t>
            </a:r>
            <a:endParaRPr dirty="0"/>
          </a:p>
        </p:txBody>
      </p:sp>
      <p:pic>
        <p:nvPicPr>
          <p:cNvPr id="13" name="pasted-image.pdf"/>
          <p:cNvPicPr>
            <a:picLocks noChangeAspect="1"/>
          </p:cNvPicPr>
          <p:nvPr/>
        </p:nvPicPr>
        <p:blipFill>
          <a:blip r:embed="rId8"/>
          <a:stretch>
            <a:fillRect/>
          </a:stretch>
        </p:blipFill>
        <p:spPr>
          <a:xfrm>
            <a:off x="425186" y="3768865"/>
            <a:ext cx="1341905" cy="1352925"/>
          </a:xfrm>
          <a:prstGeom prst="rect">
            <a:avLst/>
          </a:prstGeom>
          <a:ln w="12700">
            <a:miter lim="400000"/>
          </a:ln>
        </p:spPr>
      </p:pic>
      <p:pic>
        <p:nvPicPr>
          <p:cNvPr id="14" name="pasted-image.pdf"/>
          <p:cNvPicPr>
            <a:picLocks noChangeAspect="1"/>
          </p:cNvPicPr>
          <p:nvPr/>
        </p:nvPicPr>
        <p:blipFill>
          <a:blip r:embed="rId9"/>
          <a:stretch>
            <a:fillRect/>
          </a:stretch>
        </p:blipFill>
        <p:spPr>
          <a:xfrm>
            <a:off x="393773" y="6387527"/>
            <a:ext cx="1404731" cy="1787925"/>
          </a:xfrm>
          <a:prstGeom prst="rect">
            <a:avLst/>
          </a:prstGeom>
          <a:ln w="12700">
            <a:miter lim="400000"/>
          </a:ln>
        </p:spPr>
      </p:pic>
    </p:spTree>
    <p:extLst>
      <p:ext uri="{BB962C8B-B14F-4D97-AF65-F5344CB8AC3E}">
        <p14:creationId xmlns:p14="http://schemas.microsoft.com/office/powerpoint/2010/main" val="19126092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283311"/>
            <a:ext cx="115398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a:solidFill>
                  <a:srgbClr val="9279B3"/>
                </a:solidFill>
              </a:rPr>
              <a:t>The Three Stories: What did you notice?</a:t>
            </a:r>
            <a:endParaRPr sz="4000" b="0" dirty="0">
              <a:solidFill>
                <a:srgbClr val="9279B3"/>
              </a:solidFill>
            </a:endParaRPr>
          </a:p>
        </p:txBody>
      </p:sp>
      <p:sp>
        <p:nvSpPr>
          <p:cNvPr id="10" name="Shape 261"/>
          <p:cNvSpPr/>
          <p:nvPr/>
        </p:nvSpPr>
        <p:spPr>
          <a:xfrm>
            <a:off x="435549" y="1001456"/>
            <a:ext cx="11790864"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Class discussion: Share out some ideas from your partner conversation. </a:t>
            </a:r>
            <a:endParaRPr dirty="0"/>
          </a:p>
        </p:txBody>
      </p:sp>
      <p:sp>
        <p:nvSpPr>
          <p:cNvPr id="2" name="TextBox 1"/>
          <p:cNvSpPr txBox="1"/>
          <p:nvPr/>
        </p:nvSpPr>
        <p:spPr>
          <a:xfrm>
            <a:off x="999379" y="2813477"/>
            <a:ext cx="10987548"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a:ln>
                  <a:noFill/>
                </a:ln>
                <a:solidFill>
                  <a:srgbClr val="000000"/>
                </a:solidFill>
                <a:effectLst/>
                <a:uFillTx/>
                <a:latin typeface="+mn-lt"/>
                <a:ea typeface="+mn-ea"/>
                <a:cs typeface="+mn-cs"/>
                <a:sym typeface="Helvetica Light"/>
              </a:rPr>
              <a:t>1. </a:t>
            </a: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2113976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3" y="283311"/>
            <a:ext cx="115398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b="0" dirty="0">
                <a:solidFill>
                  <a:srgbClr val="9279B3"/>
                </a:solidFill>
              </a:rPr>
              <a:t>The Three Stories vs. Geologic Time</a:t>
            </a:r>
            <a:endParaRPr sz="4000" b="0" dirty="0">
              <a:solidFill>
                <a:srgbClr val="9279B3"/>
              </a:solidFill>
            </a:endParaRPr>
          </a:p>
        </p:txBody>
      </p:sp>
      <p:sp>
        <p:nvSpPr>
          <p:cNvPr id="5" name="Shape 261"/>
          <p:cNvSpPr/>
          <p:nvPr/>
        </p:nvSpPr>
        <p:spPr>
          <a:xfrm>
            <a:off x="3397564" y="2080502"/>
            <a:ext cx="9450832"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How are the stories of species change different from the kind of change shown in the fossil record?</a:t>
            </a:r>
            <a:endParaRPr dirty="0"/>
          </a:p>
        </p:txBody>
      </p:sp>
      <p:sp>
        <p:nvSpPr>
          <p:cNvPr id="4" name="Shape 261"/>
          <p:cNvSpPr/>
          <p:nvPr/>
        </p:nvSpPr>
        <p:spPr>
          <a:xfrm>
            <a:off x="3397564" y="5805032"/>
            <a:ext cx="8384127"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t>Discuss with your partner.</a:t>
            </a:r>
            <a:endParaRPr dirty="0"/>
          </a:p>
        </p:txBody>
      </p:sp>
      <p:pic>
        <p:nvPicPr>
          <p:cNvPr id="6" name="pasted-image.pdf"/>
          <p:cNvPicPr>
            <a:picLocks noChangeAspect="1"/>
          </p:cNvPicPr>
          <p:nvPr/>
        </p:nvPicPr>
        <p:blipFill>
          <a:blip r:embed="rId3"/>
          <a:stretch>
            <a:fillRect/>
          </a:stretch>
        </p:blipFill>
        <p:spPr>
          <a:xfrm>
            <a:off x="1225475" y="5380693"/>
            <a:ext cx="1231016" cy="1566822"/>
          </a:xfrm>
          <a:prstGeom prst="rect">
            <a:avLst/>
          </a:prstGeom>
          <a:ln w="12700">
            <a:miter lim="400000"/>
          </a:ln>
        </p:spPr>
      </p:pic>
      <p:pic>
        <p:nvPicPr>
          <p:cNvPr id="7" name="pasted-image.pdf"/>
          <p:cNvPicPr>
            <a:picLocks noChangeAspect="1"/>
          </p:cNvPicPr>
          <p:nvPr/>
        </p:nvPicPr>
        <p:blipFill>
          <a:blip r:embed="rId4"/>
          <a:stretch>
            <a:fillRect/>
          </a:stretch>
        </p:blipFill>
        <p:spPr>
          <a:xfrm>
            <a:off x="1011444" y="2213362"/>
            <a:ext cx="1659079" cy="1683532"/>
          </a:xfrm>
          <a:prstGeom prst="rect">
            <a:avLst/>
          </a:prstGeom>
          <a:ln w="12700">
            <a:miter lim="400000"/>
          </a:ln>
        </p:spPr>
      </p:pic>
    </p:spTree>
    <p:extLst>
      <p:ext uri="{BB962C8B-B14F-4D97-AF65-F5344CB8AC3E}">
        <p14:creationId xmlns:p14="http://schemas.microsoft.com/office/powerpoint/2010/main" val="792983344"/>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5" name="Shape 261"/>
          <p:cNvSpPr/>
          <p:nvPr/>
        </p:nvSpPr>
        <p:spPr>
          <a:xfrm>
            <a:off x="241794" y="505171"/>
            <a:ext cx="12243874"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We just identified a naturally occurring </a:t>
            </a:r>
            <a:r>
              <a:rPr lang="en-US" b="1" u="sng" dirty="0">
                <a:solidFill>
                  <a:schemeClr val="accent6">
                    <a:lumMod val="50000"/>
                  </a:schemeClr>
                </a:solidFill>
              </a:rPr>
              <a:t>PHENOMENON</a:t>
            </a:r>
            <a:endParaRPr u="sng" dirty="0">
              <a:solidFill>
                <a:srgbClr val="9279B3"/>
              </a:solidFill>
            </a:endParaRPr>
          </a:p>
        </p:txBody>
      </p:sp>
      <p:pic>
        <p:nvPicPr>
          <p:cNvPr id="18"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436725" y="2717245"/>
            <a:ext cx="3548359" cy="1896440"/>
          </a:xfrm>
          <a:prstGeom prst="rect">
            <a:avLst/>
          </a:prstGeom>
          <a:ln w="12700">
            <a:miter lim="400000"/>
          </a:ln>
        </p:spPr>
      </p:pic>
      <p:pic>
        <p:nvPicPr>
          <p:cNvPr id="19"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8959930" y="4306559"/>
            <a:ext cx="3476427" cy="2017004"/>
          </a:xfrm>
          <a:prstGeom prst="rect">
            <a:avLst/>
          </a:prstGeom>
          <a:ln w="12700">
            <a:miter lim="400000"/>
          </a:ln>
        </p:spPr>
      </p:pic>
      <p:pic>
        <p:nvPicPr>
          <p:cNvPr id="20" name="pasted-image.pdf"/>
          <p:cNvPicPr>
            <a:picLocks noChangeAspect="1"/>
          </p:cNvPicPr>
          <p:nvPr/>
        </p:nvPicPr>
        <p:blipFill>
          <a:blip r:embed="rId5"/>
          <a:stretch>
            <a:fillRect/>
          </a:stretch>
        </p:blipFill>
        <p:spPr>
          <a:xfrm flipH="1">
            <a:off x="400669" y="2696763"/>
            <a:ext cx="3040633" cy="1916922"/>
          </a:xfrm>
          <a:prstGeom prst="rect">
            <a:avLst/>
          </a:prstGeom>
          <a:ln w="12700">
            <a:miter lim="400000"/>
          </a:ln>
        </p:spPr>
      </p:pic>
      <p:pic>
        <p:nvPicPr>
          <p:cNvPr id="21" name="pasted-image.pdf"/>
          <p:cNvPicPr>
            <a:picLocks noChangeAspect="1"/>
          </p:cNvPicPr>
          <p:nvPr/>
        </p:nvPicPr>
        <p:blipFill>
          <a:blip r:embed="rId6"/>
          <a:stretch>
            <a:fillRect/>
          </a:stretch>
        </p:blipFill>
        <p:spPr>
          <a:xfrm flipH="1">
            <a:off x="2887909" y="4306559"/>
            <a:ext cx="2835756" cy="1907088"/>
          </a:xfrm>
          <a:prstGeom prst="rect">
            <a:avLst/>
          </a:prstGeom>
          <a:ln w="12700">
            <a:miter lim="400000"/>
          </a:ln>
        </p:spPr>
      </p:pic>
      <p:sp>
        <p:nvSpPr>
          <p:cNvPr id="22" name="Shape 261"/>
          <p:cNvSpPr/>
          <p:nvPr/>
        </p:nvSpPr>
        <p:spPr>
          <a:xfrm>
            <a:off x="415966" y="6829614"/>
            <a:ext cx="12243874"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[insert your class wording for the phenomenon here]</a:t>
            </a:r>
            <a:endParaRPr dirty="0">
              <a:solidFill>
                <a:srgbClr val="9279B3"/>
              </a:solidFill>
            </a:endParaRPr>
          </a:p>
        </p:txBody>
      </p:sp>
      <p:sp>
        <p:nvSpPr>
          <p:cNvPr id="10" name="Shape 261"/>
          <p:cNvSpPr/>
          <p:nvPr/>
        </p:nvSpPr>
        <p:spPr>
          <a:xfrm>
            <a:off x="1550024" y="8329874"/>
            <a:ext cx="9598947" cy="533479"/>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2800" dirty="0">
                <a:solidFill>
                  <a:srgbClr val="9279B3"/>
                </a:solidFill>
              </a:rPr>
              <a:t>Write the phenomenon in Box B of your doodle sheet</a:t>
            </a:r>
            <a:endParaRPr sz="2800" dirty="0">
              <a:solidFill>
                <a:srgbClr val="9279B3"/>
              </a:solidFill>
            </a:endParaRPr>
          </a:p>
        </p:txBody>
      </p:sp>
      <p:pic>
        <p:nvPicPr>
          <p:cNvPr id="12" name="pasted-image.pdf"/>
          <p:cNvPicPr>
            <a:picLocks noChangeAspect="1"/>
          </p:cNvPicPr>
          <p:nvPr/>
        </p:nvPicPr>
        <p:blipFill>
          <a:blip r:embed="rId7"/>
          <a:stretch>
            <a:fillRect/>
          </a:stretch>
        </p:blipFill>
        <p:spPr>
          <a:xfrm>
            <a:off x="10881351" y="8323717"/>
            <a:ext cx="535240" cy="539636"/>
          </a:xfrm>
          <a:prstGeom prst="rect">
            <a:avLst/>
          </a:prstGeom>
          <a:ln w="12700">
            <a:miter lim="400000"/>
          </a:ln>
        </p:spPr>
      </p:pic>
    </p:spTree>
    <p:extLst>
      <p:ext uri="{BB962C8B-B14F-4D97-AF65-F5344CB8AC3E}">
        <p14:creationId xmlns:p14="http://schemas.microsoft.com/office/powerpoint/2010/main" val="147594486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1 Wrap up</a:t>
            </a:r>
          </a:p>
        </p:txBody>
      </p:sp>
      <p:sp>
        <p:nvSpPr>
          <p:cNvPr id="5" name="Shape 144"/>
          <p:cNvSpPr/>
          <p:nvPr/>
        </p:nvSpPr>
        <p:spPr>
          <a:xfrm>
            <a:off x="464596" y="1765722"/>
            <a:ext cx="12289586" cy="22365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explored the idea of changes within a population over relatively short periods of time and identified this as a phenomenon that we want to try and explain. We generated a shared way to describe this phenomenon.</a:t>
            </a:r>
            <a:endParaRPr b="1" i="1" dirty="0"/>
          </a:p>
        </p:txBody>
      </p:sp>
    </p:spTree>
    <p:extLst>
      <p:ext uri="{BB962C8B-B14F-4D97-AF65-F5344CB8AC3E}">
        <p14:creationId xmlns:p14="http://schemas.microsoft.com/office/powerpoint/2010/main" val="326917460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468217" y="4819121"/>
            <a:ext cx="12285964" cy="266739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The question can be similar to ”how do traits/species/characteristics change over time?”</a:t>
            </a:r>
          </a:p>
          <a:p>
            <a:pPr algn="l">
              <a:spcBef>
                <a:spcPts val="3200"/>
              </a:spcBef>
              <a:defRPr sz="2800">
                <a:solidFill>
                  <a:srgbClr val="583F34"/>
                </a:solidFill>
                <a:latin typeface="Arial"/>
                <a:ea typeface="Arial"/>
                <a:cs typeface="Arial"/>
                <a:sym typeface="Arial"/>
              </a:defRPr>
            </a:pPr>
            <a:r>
              <a:rPr lang="en-US" b="1" dirty="0"/>
              <a:t>The final question should be posted somewhere in the classroom and written on the students’ doodle sheet so that they have a constant reminder of what they are investigating.</a:t>
            </a:r>
          </a:p>
        </p:txBody>
      </p:sp>
      <p:sp>
        <p:nvSpPr>
          <p:cNvPr id="144" name="Shape 144"/>
          <p:cNvSpPr/>
          <p:nvPr/>
        </p:nvSpPr>
        <p:spPr>
          <a:xfrm>
            <a:off x="2757690" y="1324574"/>
            <a:ext cx="9996491" cy="31188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In learning segment 1, students listened to three stories and observed and identified the </a:t>
            </a:r>
            <a:r>
              <a:rPr lang="en-US" b="1" dirty="0"/>
              <a:t>phenomenon</a:t>
            </a:r>
            <a:r>
              <a:rPr lang="en-US" dirty="0"/>
              <a:t> that </a:t>
            </a:r>
            <a:r>
              <a:rPr lang="en-US" b="1" dirty="0"/>
              <a:t>traits change over time</a:t>
            </a:r>
            <a:r>
              <a:rPr lang="en-US" dirty="0"/>
              <a:t>. In this segment, students will have opportunities to generate some questions they have about their observations of the three stories. </a:t>
            </a:r>
            <a:r>
              <a:rPr lang="en-US" b="1" dirty="0"/>
              <a:t>The goal is for students to identify a question that allows them to explore the underlying mechanism causing the change in traits. </a:t>
            </a:r>
            <a:endParaRPr b="1" i="1" dirty="0"/>
          </a:p>
        </p:txBody>
      </p:sp>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5" name="Title 4"/>
          <p:cNvSpPr>
            <a:spLocks noGrp="1"/>
          </p:cNvSpPr>
          <p:nvPr>
            <p:ph type="title"/>
          </p:nvPr>
        </p:nvSpPr>
        <p:spPr/>
        <p:txBody>
          <a:bodyPr>
            <a:normAutofit fontScale="90000"/>
          </a:bodyPr>
          <a:lstStyle/>
          <a:p>
            <a:r>
              <a:rPr lang="en-US" dirty="0"/>
              <a:t>Teacher Notes: Learning Segment 2 		NOT FOR STUDENTS</a:t>
            </a:r>
          </a:p>
        </p:txBody>
      </p:sp>
      <p:cxnSp>
        <p:nvCxnSpPr>
          <p:cNvPr id="3" name="Straight Arrow Connector 2"/>
          <p:cNvCxnSpPr/>
          <p:nvPr/>
        </p:nvCxnSpPr>
        <p:spPr>
          <a:xfrm flipV="1">
            <a:off x="513427" y="3275466"/>
            <a:ext cx="1703493" cy="1"/>
          </a:xfrm>
          <a:prstGeom prst="straightConnector1">
            <a:avLst/>
          </a:prstGeom>
          <a:noFill/>
          <a:ln w="31750" cap="flat">
            <a:solidFill>
              <a:srgbClr val="9279B3"/>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227204028"/>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22" name="Shape 261"/>
          <p:cNvSpPr/>
          <p:nvPr/>
        </p:nvSpPr>
        <p:spPr>
          <a:xfrm>
            <a:off x="314788" y="283311"/>
            <a:ext cx="12243874"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Traits Change Over Time</a:t>
            </a:r>
            <a:endParaRPr dirty="0">
              <a:solidFill>
                <a:srgbClr val="9279B3"/>
              </a:solidFill>
            </a:endParaRPr>
          </a:p>
        </p:txBody>
      </p:sp>
      <p:sp>
        <p:nvSpPr>
          <p:cNvPr id="10" name="Shape 268"/>
          <p:cNvSpPr/>
          <p:nvPr/>
        </p:nvSpPr>
        <p:spPr>
          <a:xfrm>
            <a:off x="2894624" y="1754531"/>
            <a:ext cx="9280165"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3900">
                <a:solidFill>
                  <a:srgbClr val="583F34"/>
                </a:solidFill>
                <a:latin typeface="Arial"/>
                <a:ea typeface="Arial"/>
                <a:cs typeface="Arial"/>
                <a:sym typeface="Arial"/>
              </a:defRPr>
            </a:lvl1pPr>
          </a:lstStyle>
          <a:p>
            <a:r>
              <a:rPr lang="en-US" sz="3600" dirty="0"/>
              <a:t>What does this make you wonder about?</a:t>
            </a:r>
          </a:p>
          <a:p>
            <a:r>
              <a:rPr lang="en-US" sz="3600" dirty="0"/>
              <a:t>What questions do you have about the phenomenon?</a:t>
            </a:r>
            <a:endParaRPr sz="3600" dirty="0"/>
          </a:p>
        </p:txBody>
      </p:sp>
      <p:sp>
        <p:nvSpPr>
          <p:cNvPr id="11" name="Shape 268"/>
          <p:cNvSpPr/>
          <p:nvPr/>
        </p:nvSpPr>
        <p:spPr>
          <a:xfrm>
            <a:off x="2894624" y="4667533"/>
            <a:ext cx="9280165"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3900">
                <a:solidFill>
                  <a:srgbClr val="583F34"/>
                </a:solidFill>
                <a:latin typeface="Arial"/>
                <a:ea typeface="Arial"/>
                <a:cs typeface="Arial"/>
                <a:sym typeface="Arial"/>
              </a:defRPr>
            </a:lvl1pPr>
          </a:lstStyle>
          <a:p>
            <a:r>
              <a:rPr lang="en-US" sz="3600" dirty="0"/>
              <a:t>In box C on your doodle sheet, write down any questions you may have, and then share with a partner.</a:t>
            </a:r>
            <a:endParaRPr sz="3600" dirty="0"/>
          </a:p>
        </p:txBody>
      </p:sp>
      <p:pic>
        <p:nvPicPr>
          <p:cNvPr id="6" name="pasted-image.pdf"/>
          <p:cNvPicPr>
            <a:picLocks noChangeAspect="1"/>
          </p:cNvPicPr>
          <p:nvPr/>
        </p:nvPicPr>
        <p:blipFill>
          <a:blip r:embed="rId3"/>
          <a:stretch>
            <a:fillRect/>
          </a:stretch>
        </p:blipFill>
        <p:spPr>
          <a:xfrm>
            <a:off x="977069" y="2059812"/>
            <a:ext cx="1144906" cy="1161781"/>
          </a:xfrm>
          <a:prstGeom prst="rect">
            <a:avLst/>
          </a:prstGeom>
          <a:ln w="12700">
            <a:miter lim="400000"/>
          </a:ln>
        </p:spPr>
      </p:pic>
      <p:pic>
        <p:nvPicPr>
          <p:cNvPr id="7" name="pasted-image.pdf"/>
          <p:cNvPicPr>
            <a:picLocks noChangeAspect="1"/>
          </p:cNvPicPr>
          <p:nvPr/>
        </p:nvPicPr>
        <p:blipFill>
          <a:blip r:embed="rId4"/>
          <a:stretch>
            <a:fillRect/>
          </a:stretch>
        </p:blipFill>
        <p:spPr>
          <a:xfrm>
            <a:off x="1077759" y="5154242"/>
            <a:ext cx="943527" cy="951275"/>
          </a:xfrm>
          <a:prstGeom prst="rect">
            <a:avLst/>
          </a:prstGeom>
          <a:ln w="12700">
            <a:miter lim="400000"/>
          </a:ln>
        </p:spPr>
      </p:pic>
    </p:spTree>
    <p:extLst>
      <p:ext uri="{BB962C8B-B14F-4D97-AF65-F5344CB8AC3E}">
        <p14:creationId xmlns:p14="http://schemas.microsoft.com/office/powerpoint/2010/main" val="12638394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22" name="Shape 261"/>
          <p:cNvSpPr/>
          <p:nvPr/>
        </p:nvSpPr>
        <p:spPr>
          <a:xfrm>
            <a:off x="314788" y="283311"/>
            <a:ext cx="12243874"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Questions about trait change over time:</a:t>
            </a:r>
            <a:endParaRPr dirty="0">
              <a:solidFill>
                <a:srgbClr val="9279B3"/>
              </a:solidFill>
            </a:endParaRPr>
          </a:p>
        </p:txBody>
      </p:sp>
      <p:sp>
        <p:nvSpPr>
          <p:cNvPr id="10" name="Shape 268"/>
          <p:cNvSpPr/>
          <p:nvPr/>
        </p:nvSpPr>
        <p:spPr>
          <a:xfrm>
            <a:off x="698660" y="1764243"/>
            <a:ext cx="11476129" cy="65659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3900">
                <a:solidFill>
                  <a:srgbClr val="583F34"/>
                </a:solidFill>
                <a:latin typeface="Arial"/>
                <a:ea typeface="Arial"/>
                <a:cs typeface="Arial"/>
                <a:sym typeface="Arial"/>
              </a:defRPr>
            </a:lvl1pPr>
          </a:lstStyle>
          <a:p>
            <a:r>
              <a:rPr lang="en-US" sz="3600" dirty="0"/>
              <a:t>1. </a:t>
            </a:r>
            <a:endParaRPr sz="3600" dirty="0"/>
          </a:p>
        </p:txBody>
      </p:sp>
    </p:spTree>
    <p:extLst>
      <p:ext uri="{BB962C8B-B14F-4D97-AF65-F5344CB8AC3E}">
        <p14:creationId xmlns:p14="http://schemas.microsoft.com/office/powerpoint/2010/main" val="212151450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426241" y="2089295"/>
            <a:ext cx="12152318" cy="49636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lnSpc>
                <a:spcPct val="120000"/>
              </a:lnSpc>
              <a:defRPr sz="2800">
                <a:solidFill>
                  <a:srgbClr val="583F34"/>
                </a:solidFill>
                <a:latin typeface="Arial"/>
                <a:ea typeface="Arial"/>
                <a:cs typeface="Arial"/>
                <a:sym typeface="Arial"/>
              </a:defRPr>
            </a:lvl1pPr>
          </a:lstStyle>
          <a:p>
            <a:r>
              <a:t>We use these symbols to communicate to students the following actions:</a:t>
            </a:r>
          </a:p>
        </p:txBody>
      </p:sp>
      <p:sp>
        <p:nvSpPr>
          <p:cNvPr id="173" name="Shape 173"/>
          <p:cNvSpPr/>
          <p:nvPr/>
        </p:nvSpPr>
        <p:spPr>
          <a:xfrm>
            <a:off x="8664086" y="5803653"/>
            <a:ext cx="2993407" cy="9817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lnSpc>
                <a:spcPct val="120000"/>
              </a:lnSpc>
              <a:defRPr sz="2800">
                <a:solidFill>
                  <a:srgbClr val="583F34"/>
                </a:solidFill>
                <a:latin typeface="Arial"/>
                <a:ea typeface="Arial"/>
                <a:cs typeface="Arial"/>
                <a:sym typeface="Arial"/>
              </a:defRPr>
            </a:lvl1pPr>
          </a:lstStyle>
          <a:p>
            <a:r>
              <a:t>Work in research groups </a:t>
            </a:r>
          </a:p>
        </p:txBody>
      </p:sp>
      <p:sp>
        <p:nvSpPr>
          <p:cNvPr id="174" name="Shape 174"/>
          <p:cNvSpPr/>
          <p:nvPr/>
        </p:nvSpPr>
        <p:spPr>
          <a:xfrm>
            <a:off x="8668848" y="3877340"/>
            <a:ext cx="2983883" cy="3031069"/>
          </a:xfrm>
          <a:prstGeom prst="rect">
            <a:avLst/>
          </a:prstGeom>
          <a:noFill/>
          <a:ln w="9525" cap="flat">
            <a:solidFill>
              <a:srgbClr val="583F34"/>
            </a:solidFill>
            <a:prstDash val="solid"/>
            <a:round/>
          </a:ln>
          <a:effectLst/>
        </p:spPr>
        <p:txBody>
          <a:bodyPr wrap="square" lIns="50800" tIns="50800" rIns="50800" bIns="50800" numCol="1" anchor="ctr">
            <a:noAutofit/>
          </a:bodyPr>
          <a:lstStyle/>
          <a:p>
            <a:endParaRPr/>
          </a:p>
        </p:txBody>
      </p:sp>
      <p:sp>
        <p:nvSpPr>
          <p:cNvPr id="177" name="Shape 177"/>
          <p:cNvSpPr/>
          <p:nvPr/>
        </p:nvSpPr>
        <p:spPr>
          <a:xfrm>
            <a:off x="1507255" y="6015320"/>
            <a:ext cx="983854" cy="4963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lgn="l">
              <a:lnSpc>
                <a:spcPct val="120000"/>
              </a:lnSpc>
              <a:defRPr sz="2800">
                <a:solidFill>
                  <a:srgbClr val="583F34"/>
                </a:solidFill>
                <a:latin typeface="Arial"/>
                <a:ea typeface="Arial"/>
                <a:cs typeface="Arial"/>
                <a:sym typeface="Arial"/>
              </a:defRPr>
            </a:lvl1pPr>
          </a:lstStyle>
          <a:p>
            <a:r>
              <a:t>Think</a:t>
            </a:r>
          </a:p>
        </p:txBody>
      </p:sp>
      <p:sp>
        <p:nvSpPr>
          <p:cNvPr id="178" name="Shape 178"/>
          <p:cNvSpPr/>
          <p:nvPr/>
        </p:nvSpPr>
        <p:spPr>
          <a:xfrm>
            <a:off x="834662" y="3877340"/>
            <a:ext cx="2329042" cy="3031069"/>
          </a:xfrm>
          <a:prstGeom prst="rect">
            <a:avLst/>
          </a:prstGeom>
          <a:noFill/>
          <a:ln w="9525" cap="flat">
            <a:solidFill>
              <a:srgbClr val="583F34"/>
            </a:solidFill>
            <a:prstDash val="solid"/>
            <a:round/>
          </a:ln>
          <a:effectLst/>
        </p:spPr>
        <p:txBody>
          <a:bodyPr wrap="square" lIns="50800" tIns="50800" rIns="50800" bIns="50800" numCol="1" anchor="ctr">
            <a:noAutofit/>
          </a:bodyPr>
          <a:lstStyle/>
          <a:p>
            <a:endParaRPr/>
          </a:p>
        </p:txBody>
      </p:sp>
      <p:sp>
        <p:nvSpPr>
          <p:cNvPr id="181" name="Shape 181"/>
          <p:cNvSpPr/>
          <p:nvPr/>
        </p:nvSpPr>
        <p:spPr>
          <a:xfrm>
            <a:off x="6243055" y="6015320"/>
            <a:ext cx="1886398" cy="4963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lgn="l">
              <a:lnSpc>
                <a:spcPct val="120000"/>
              </a:lnSpc>
              <a:defRPr sz="2800">
                <a:solidFill>
                  <a:srgbClr val="583F34"/>
                </a:solidFill>
                <a:latin typeface="Arial"/>
                <a:ea typeface="Arial"/>
                <a:cs typeface="Arial"/>
                <a:sym typeface="Arial"/>
              </a:defRPr>
            </a:lvl1pPr>
          </a:lstStyle>
          <a:p>
            <a:r>
              <a:t>Write down</a:t>
            </a:r>
          </a:p>
        </p:txBody>
      </p:sp>
      <p:sp>
        <p:nvSpPr>
          <p:cNvPr id="182" name="Shape 182"/>
          <p:cNvSpPr/>
          <p:nvPr/>
        </p:nvSpPr>
        <p:spPr>
          <a:xfrm>
            <a:off x="6109941" y="3877340"/>
            <a:ext cx="2152627" cy="3031069"/>
          </a:xfrm>
          <a:prstGeom prst="rect">
            <a:avLst/>
          </a:prstGeom>
          <a:noFill/>
          <a:ln w="9525" cap="flat">
            <a:solidFill>
              <a:srgbClr val="583F34"/>
            </a:solidFill>
            <a:prstDash val="solid"/>
            <a:round/>
          </a:ln>
          <a:effectLst/>
        </p:spPr>
        <p:txBody>
          <a:bodyPr wrap="square" lIns="50800" tIns="50800" rIns="50800" bIns="50800" numCol="1" anchor="ctr">
            <a:noAutofit/>
          </a:bodyPr>
          <a:lstStyle/>
          <a:p>
            <a:endParaRPr/>
          </a:p>
        </p:txBody>
      </p:sp>
      <p:sp>
        <p:nvSpPr>
          <p:cNvPr id="185" name="Shape 185"/>
          <p:cNvSpPr/>
          <p:nvPr/>
        </p:nvSpPr>
        <p:spPr>
          <a:xfrm>
            <a:off x="4061115" y="6015320"/>
            <a:ext cx="1063205" cy="49636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lgn="l">
              <a:lnSpc>
                <a:spcPct val="120000"/>
              </a:lnSpc>
              <a:defRPr sz="2800">
                <a:solidFill>
                  <a:srgbClr val="583F34"/>
                </a:solidFill>
                <a:latin typeface="Arial"/>
                <a:ea typeface="Arial"/>
                <a:cs typeface="Arial"/>
                <a:sym typeface="Arial"/>
              </a:defRPr>
            </a:lvl1pPr>
          </a:lstStyle>
          <a:p>
            <a:r>
              <a:t>Share</a:t>
            </a:r>
          </a:p>
        </p:txBody>
      </p:sp>
      <p:sp>
        <p:nvSpPr>
          <p:cNvPr id="186" name="Shape 186"/>
          <p:cNvSpPr/>
          <p:nvPr/>
        </p:nvSpPr>
        <p:spPr>
          <a:xfrm>
            <a:off x="3593134" y="3877340"/>
            <a:ext cx="1999169" cy="3031069"/>
          </a:xfrm>
          <a:prstGeom prst="rect">
            <a:avLst/>
          </a:prstGeom>
          <a:noFill/>
          <a:ln w="9525" cap="flat">
            <a:solidFill>
              <a:srgbClr val="583F34"/>
            </a:solidFill>
            <a:prstDash val="solid"/>
            <a:round/>
          </a:ln>
          <a:effectLst/>
        </p:spPr>
        <p:txBody>
          <a:bodyPr wrap="square" lIns="50800" tIns="50800" rIns="50800" bIns="50800" numCol="1" anchor="ctr">
            <a:noAutofit/>
          </a:bodyPr>
          <a:lstStyle/>
          <a:p>
            <a:endParaRPr/>
          </a:p>
        </p:txBody>
      </p:sp>
      <p:pic>
        <p:nvPicPr>
          <p:cNvPr id="21" name="pasted-image.pdf"/>
          <p:cNvPicPr>
            <a:picLocks noChangeAspect="1"/>
          </p:cNvPicPr>
          <p:nvPr/>
        </p:nvPicPr>
        <p:blipFill>
          <a:blip r:embed="rId3"/>
          <a:stretch>
            <a:fillRect/>
          </a:stretch>
        </p:blipFill>
        <p:spPr>
          <a:xfrm>
            <a:off x="6515458" y="4222773"/>
            <a:ext cx="1341905" cy="1352925"/>
          </a:xfrm>
          <a:prstGeom prst="rect">
            <a:avLst/>
          </a:prstGeom>
          <a:ln w="12700">
            <a:miter lim="400000"/>
          </a:ln>
        </p:spPr>
      </p:pic>
      <p:pic>
        <p:nvPicPr>
          <p:cNvPr id="22" name="pasted-image.pdf"/>
          <p:cNvPicPr>
            <a:picLocks noChangeAspect="1"/>
          </p:cNvPicPr>
          <p:nvPr/>
        </p:nvPicPr>
        <p:blipFill>
          <a:blip r:embed="rId4"/>
          <a:stretch>
            <a:fillRect/>
          </a:stretch>
        </p:blipFill>
        <p:spPr>
          <a:xfrm>
            <a:off x="1171605" y="4151342"/>
            <a:ext cx="1628311" cy="1652311"/>
          </a:xfrm>
          <a:prstGeom prst="rect">
            <a:avLst/>
          </a:prstGeom>
          <a:ln w="12700">
            <a:miter lim="400000"/>
          </a:ln>
        </p:spPr>
      </p:pic>
      <p:pic>
        <p:nvPicPr>
          <p:cNvPr id="23" name="pasted-image.pdf"/>
          <p:cNvPicPr>
            <a:picLocks noChangeAspect="1"/>
          </p:cNvPicPr>
          <p:nvPr/>
        </p:nvPicPr>
        <p:blipFill>
          <a:blip r:embed="rId5"/>
          <a:stretch>
            <a:fillRect/>
          </a:stretch>
        </p:blipFill>
        <p:spPr>
          <a:xfrm>
            <a:off x="3875277" y="4222773"/>
            <a:ext cx="1404731" cy="1787925"/>
          </a:xfrm>
          <a:prstGeom prst="rect">
            <a:avLst/>
          </a:prstGeom>
          <a:ln w="12700">
            <a:miter lim="400000"/>
          </a:ln>
        </p:spPr>
      </p:pic>
      <p:pic>
        <p:nvPicPr>
          <p:cNvPr id="24" name="pasted-image.pdf"/>
          <p:cNvPicPr>
            <a:picLocks noChangeAspect="1"/>
          </p:cNvPicPr>
          <p:nvPr/>
        </p:nvPicPr>
        <p:blipFill>
          <a:blip r:embed="rId6"/>
          <a:stretch>
            <a:fillRect/>
          </a:stretch>
        </p:blipFill>
        <p:spPr>
          <a:xfrm>
            <a:off x="9519439" y="4295338"/>
            <a:ext cx="1282702" cy="1282702"/>
          </a:xfrm>
          <a:prstGeom prst="rect">
            <a:avLst/>
          </a:prstGeom>
          <a:ln w="12700" cap="flat">
            <a:noFill/>
            <a:miter lim="400000"/>
          </a:ln>
          <a:effectLst/>
        </p:spPr>
      </p:pic>
    </p:spTree>
    <p:extLst>
      <p:ext uri="{BB962C8B-B14F-4D97-AF65-F5344CB8AC3E}">
        <p14:creationId xmlns:p14="http://schemas.microsoft.com/office/powerpoint/2010/main" val="172324570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2 Wrap up</a:t>
            </a:r>
          </a:p>
        </p:txBody>
      </p:sp>
      <p:sp>
        <p:nvSpPr>
          <p:cNvPr id="5" name="Shape 144"/>
          <p:cNvSpPr/>
          <p:nvPr/>
        </p:nvSpPr>
        <p:spPr>
          <a:xfrm>
            <a:off x="464596" y="1765723"/>
            <a:ext cx="12289586" cy="22365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After examining the the phenomena in learning segment 1 we spent some time generating a question that will guide our work as we move through the triangle.</a:t>
            </a:r>
            <a:endParaRPr i="1" dirty="0"/>
          </a:p>
        </p:txBody>
      </p:sp>
    </p:spTree>
    <p:extLst>
      <p:ext uri="{BB962C8B-B14F-4D97-AF65-F5344CB8AC3E}">
        <p14:creationId xmlns:p14="http://schemas.microsoft.com/office/powerpoint/2010/main" val="256102988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321216" y="4075308"/>
            <a:ext cx="12285964" cy="309828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Giving students an opportunity to write down their initial models is helpful because it can serve to activate students’ prior knowledge, and it gives them a set of ideas to build on as they proceed further into their investigations of the phenomena and generation of their model.</a:t>
            </a:r>
          </a:p>
          <a:p>
            <a:pPr algn="l">
              <a:spcBef>
                <a:spcPts val="3200"/>
              </a:spcBef>
              <a:defRPr sz="2800">
                <a:solidFill>
                  <a:srgbClr val="583F34"/>
                </a:solidFill>
                <a:latin typeface="Arial"/>
                <a:ea typeface="Arial"/>
                <a:cs typeface="Arial"/>
                <a:sym typeface="Arial"/>
              </a:defRPr>
            </a:pPr>
            <a:r>
              <a:rPr lang="en-US" dirty="0"/>
              <a:t>It also helps you to see their thinking so that you can draw it out and use it in the classroom. </a:t>
            </a:r>
            <a:endParaRPr dirty="0"/>
          </a:p>
        </p:txBody>
      </p:sp>
      <p:sp>
        <p:nvSpPr>
          <p:cNvPr id="144" name="Shape 144"/>
          <p:cNvSpPr/>
          <p:nvPr/>
        </p:nvSpPr>
        <p:spPr>
          <a:xfrm>
            <a:off x="2820683" y="871508"/>
            <a:ext cx="9996491" cy="31188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In learning segment 2 students identified a question about the phenomenon that they could explore. All students have ideas about what might be causing this sort of change, and this is a great opportunity to have students to begin to develop a model that can answer the question. In this segment, they generate an initial model that will continue to be revised as they proceed further into their investigations of the phenomena.</a:t>
            </a:r>
            <a:endParaRPr i="1" dirty="0"/>
          </a:p>
        </p:txBody>
      </p:sp>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2" name="Title 1"/>
          <p:cNvSpPr>
            <a:spLocks noGrp="1"/>
          </p:cNvSpPr>
          <p:nvPr>
            <p:ph type="title"/>
          </p:nvPr>
        </p:nvSpPr>
        <p:spPr/>
        <p:txBody>
          <a:bodyPr>
            <a:normAutofit fontScale="90000"/>
          </a:bodyPr>
          <a:lstStyle/>
          <a:p>
            <a:r>
              <a:rPr lang="en-US" dirty="0"/>
              <a:t>Teacher Notes: Learning Segment 3 		NOT FOR STUDENTS</a:t>
            </a:r>
          </a:p>
        </p:txBody>
      </p:sp>
      <p:cxnSp>
        <p:nvCxnSpPr>
          <p:cNvPr id="13" name="Straight Arrow Connector 12"/>
          <p:cNvCxnSpPr/>
          <p:nvPr/>
        </p:nvCxnSpPr>
        <p:spPr>
          <a:xfrm flipH="1" flipV="1">
            <a:off x="1463041" y="1645921"/>
            <a:ext cx="883192" cy="1421172"/>
          </a:xfrm>
          <a:prstGeom prst="straightConnector1">
            <a:avLst/>
          </a:prstGeom>
          <a:noFill/>
          <a:ln w="31750" cap="flat">
            <a:solidFill>
              <a:srgbClr val="9279B3"/>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97372004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22" name="Shape 261"/>
          <p:cNvSpPr/>
          <p:nvPr/>
        </p:nvSpPr>
        <p:spPr>
          <a:xfrm>
            <a:off x="445416" y="269262"/>
            <a:ext cx="12243874"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ideas do we have that might help us answer our question? </a:t>
            </a:r>
          </a:p>
          <a:p>
            <a:pPr algn="ctr"/>
            <a:r>
              <a:rPr lang="en-US" b="1" dirty="0">
                <a:solidFill>
                  <a:srgbClr val="9279B3"/>
                </a:solidFill>
              </a:rPr>
              <a:t>[place your class version of question here] </a:t>
            </a:r>
            <a:endParaRPr b="1" dirty="0">
              <a:solidFill>
                <a:srgbClr val="9279B3"/>
              </a:solidFill>
            </a:endParaRPr>
          </a:p>
        </p:txBody>
      </p:sp>
      <p:sp>
        <p:nvSpPr>
          <p:cNvPr id="5" name="Shape 261"/>
          <p:cNvSpPr/>
          <p:nvPr/>
        </p:nvSpPr>
        <p:spPr>
          <a:xfrm>
            <a:off x="2465315" y="2801524"/>
            <a:ext cx="9878856"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sz="3600" dirty="0"/>
              <a:t>1. Write down any ideas you have that might help us to answer our question in box E on the doodle sheet.</a:t>
            </a:r>
            <a:endParaRPr sz="3600" dirty="0"/>
          </a:p>
        </p:txBody>
      </p:sp>
      <p:sp>
        <p:nvSpPr>
          <p:cNvPr id="6" name="Shape 261"/>
          <p:cNvSpPr/>
          <p:nvPr/>
        </p:nvSpPr>
        <p:spPr>
          <a:xfrm>
            <a:off x="2465315" y="5566572"/>
            <a:ext cx="9561382" cy="65659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sz="3600" dirty="0"/>
              <a:t>2. Share your ideas with the class.</a:t>
            </a:r>
            <a:endParaRPr sz="3600" dirty="0"/>
          </a:p>
        </p:txBody>
      </p:sp>
      <p:pic>
        <p:nvPicPr>
          <p:cNvPr id="7" name="pasted-image.pdf"/>
          <p:cNvPicPr>
            <a:picLocks noChangeAspect="1"/>
          </p:cNvPicPr>
          <p:nvPr/>
        </p:nvPicPr>
        <p:blipFill>
          <a:blip r:embed="rId3"/>
          <a:stretch>
            <a:fillRect/>
          </a:stretch>
        </p:blipFill>
        <p:spPr>
          <a:xfrm>
            <a:off x="1066871" y="3208180"/>
            <a:ext cx="943527" cy="951275"/>
          </a:xfrm>
          <a:prstGeom prst="rect">
            <a:avLst/>
          </a:prstGeom>
          <a:ln w="12700">
            <a:miter lim="400000"/>
          </a:ln>
        </p:spPr>
      </p:pic>
      <p:pic>
        <p:nvPicPr>
          <p:cNvPr id="8" name="pasted-image.pdf"/>
          <p:cNvPicPr>
            <a:picLocks noChangeAspect="1"/>
          </p:cNvPicPr>
          <p:nvPr/>
        </p:nvPicPr>
        <p:blipFill>
          <a:blip r:embed="rId4"/>
          <a:stretch>
            <a:fillRect/>
          </a:stretch>
        </p:blipFill>
        <p:spPr>
          <a:xfrm>
            <a:off x="1044784" y="5266300"/>
            <a:ext cx="987701" cy="1257135"/>
          </a:xfrm>
          <a:prstGeom prst="rect">
            <a:avLst/>
          </a:prstGeom>
          <a:ln w="12700">
            <a:miter lim="400000"/>
          </a:ln>
        </p:spPr>
      </p:pic>
    </p:spTree>
    <p:extLst>
      <p:ext uri="{BB962C8B-B14F-4D97-AF65-F5344CB8AC3E}">
        <p14:creationId xmlns:p14="http://schemas.microsoft.com/office/powerpoint/2010/main" val="1034260708"/>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22" name="Shape 261"/>
          <p:cNvSpPr/>
          <p:nvPr/>
        </p:nvSpPr>
        <p:spPr>
          <a:xfrm>
            <a:off x="276025" y="283310"/>
            <a:ext cx="5650584"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a:solidFill>
                  <a:srgbClr val="9279B3"/>
                </a:solidFill>
              </a:rPr>
              <a:t>Our Initial Class Model:</a:t>
            </a:r>
            <a:endParaRPr dirty="0">
              <a:solidFill>
                <a:srgbClr val="9279B3"/>
              </a:solidFill>
            </a:endParaRPr>
          </a:p>
        </p:txBody>
      </p:sp>
      <p:sp>
        <p:nvSpPr>
          <p:cNvPr id="5" name="Shape 261"/>
          <p:cNvSpPr/>
          <p:nvPr/>
        </p:nvSpPr>
        <p:spPr>
          <a:xfrm>
            <a:off x="554273" y="1318240"/>
            <a:ext cx="12243874" cy="65659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sz="3600" dirty="0"/>
              <a:t>1. </a:t>
            </a:r>
            <a:endParaRPr sz="3600" dirty="0"/>
          </a:p>
        </p:txBody>
      </p:sp>
    </p:spTree>
    <p:extLst>
      <p:ext uri="{BB962C8B-B14F-4D97-AF65-F5344CB8AC3E}">
        <p14:creationId xmlns:p14="http://schemas.microsoft.com/office/powerpoint/2010/main" val="282345321"/>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3 Wrap up</a:t>
            </a:r>
          </a:p>
        </p:txBody>
      </p:sp>
      <p:sp>
        <p:nvSpPr>
          <p:cNvPr id="5" name="Shape 144"/>
          <p:cNvSpPr/>
          <p:nvPr/>
        </p:nvSpPr>
        <p:spPr>
          <a:xfrm>
            <a:off x="464596" y="1981166"/>
            <a:ext cx="12289586" cy="180562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explored our initial ideas about how traits change in populations over time and put our ideas in writing so we can refer to them as we learn more. </a:t>
            </a:r>
            <a:endParaRPr b="1" i="1" dirty="0"/>
          </a:p>
        </p:txBody>
      </p:sp>
    </p:spTree>
    <p:extLst>
      <p:ext uri="{BB962C8B-B14F-4D97-AF65-F5344CB8AC3E}">
        <p14:creationId xmlns:p14="http://schemas.microsoft.com/office/powerpoint/2010/main" val="189654369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Teacher Notes: Learning Segment 3 Wrap up continued</a:t>
            </a:r>
          </a:p>
        </p:txBody>
      </p:sp>
      <p:sp>
        <p:nvSpPr>
          <p:cNvPr id="4" name="Title 1"/>
          <p:cNvSpPr txBox="1">
            <a:spLocks/>
          </p:cNvSpPr>
          <p:nvPr/>
        </p:nvSpPr>
        <p:spPr>
          <a:xfrm>
            <a:off x="1206398" y="1096467"/>
            <a:ext cx="10515600" cy="914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l" defTabSz="584200" rtl="0" latinLnBrk="0">
              <a:lnSpc>
                <a:spcPct val="100000"/>
              </a:lnSpc>
              <a:spcBef>
                <a:spcPts val="0"/>
              </a:spcBef>
              <a:spcAft>
                <a:spcPts val="0"/>
              </a:spcAft>
              <a:buClrTx/>
              <a:buSzTx/>
              <a:buFontTx/>
              <a:buNone/>
              <a:tabLst/>
              <a:defRPr sz="3800" b="0" i="0" u="none" strike="noStrike" cap="none" spc="0" baseline="0">
                <a:ln>
                  <a:noFill/>
                </a:ln>
                <a:solidFill>
                  <a:srgbClr val="FFFFFF"/>
                </a:solidFill>
                <a:uFillTx/>
                <a:latin typeface="Arial"/>
                <a:ea typeface="Arial"/>
                <a:cs typeface="Arial"/>
                <a:sym typeface="Arial"/>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ctr" hangingPunct="1"/>
            <a:r>
              <a:rPr lang="en-US" dirty="0">
                <a:solidFill>
                  <a:schemeClr val="tx1"/>
                </a:solidFill>
              </a:rPr>
              <a:t>Suggestion for Formative Assessment</a:t>
            </a:r>
          </a:p>
        </p:txBody>
      </p:sp>
      <p:sp>
        <p:nvSpPr>
          <p:cNvPr id="6" name="Content Placeholder 2"/>
          <p:cNvSpPr txBox="1">
            <a:spLocks/>
          </p:cNvSpPr>
          <p:nvPr/>
        </p:nvSpPr>
        <p:spPr>
          <a:xfrm>
            <a:off x="723014" y="2010868"/>
            <a:ext cx="11566451" cy="6218732"/>
          </a:xfrm>
          <a:prstGeom prst="rect">
            <a:avLst/>
          </a:prstGeom>
        </p:spPr>
        <p:txBody>
          <a:bodyPr>
            <a:noAutofit/>
          </a:bodyPr>
          <a:lst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a:lstStyle>
          <a:p>
            <a:pPr marL="338138" indent="-274638" hangingPunct="1">
              <a:spcBef>
                <a:spcPts val="1200"/>
              </a:spcBef>
            </a:pPr>
            <a:r>
              <a:rPr lang="en-US" sz="2800" dirty="0">
                <a:latin typeface="Arial" charset="0"/>
                <a:ea typeface="Arial" charset="0"/>
                <a:cs typeface="Arial" charset="0"/>
              </a:rPr>
              <a:t>As students have completed learning segments 1, 2, and 3 as well as learned about some trait changes in populations (slide 32 in this PPT), there is an opportunity for a formative assessment at this time. </a:t>
            </a:r>
          </a:p>
          <a:p>
            <a:pPr marL="338138" indent="-274638" hangingPunct="1">
              <a:spcBef>
                <a:spcPts val="1200"/>
              </a:spcBef>
            </a:pPr>
            <a:r>
              <a:rPr lang="en-US" sz="2800" dirty="0">
                <a:latin typeface="Arial" charset="0"/>
                <a:ea typeface="Arial" charset="0"/>
                <a:cs typeface="Arial" charset="0"/>
              </a:rPr>
              <a:t>Provide students with half sheets of paper and have them individually list what they consider to be the “Most Important Points” (MIPs) of the unit so far. You can conveniently do this as an “Exit Ticket” in the last 5 -10 minutes of a period.</a:t>
            </a:r>
          </a:p>
          <a:p>
            <a:pPr marL="338138" indent="-274638" hangingPunct="1">
              <a:spcBef>
                <a:spcPts val="1200"/>
              </a:spcBef>
            </a:pPr>
            <a:r>
              <a:rPr lang="en-US" sz="2800" dirty="0">
                <a:latin typeface="Arial" charset="0"/>
                <a:ea typeface="Arial" charset="0"/>
                <a:cs typeface="Arial" charset="0"/>
              </a:rPr>
              <a:t>By skimming over what students have written you can assess the degree to which students are grasping important ideas in the development of a model of natural selection.</a:t>
            </a:r>
          </a:p>
          <a:p>
            <a:pPr marL="338138" indent="-274638" hangingPunct="1">
              <a:spcBef>
                <a:spcPts val="1200"/>
              </a:spcBef>
            </a:pPr>
            <a:r>
              <a:rPr lang="en-US" sz="2800" dirty="0">
                <a:latin typeface="Arial" charset="0"/>
                <a:ea typeface="Arial" charset="0"/>
                <a:cs typeface="Arial" charset="0"/>
              </a:rPr>
              <a:t>Using a formative assessment of this sort also affords students the opportunity to do some informal writing (in preparation of formal writing to come).</a:t>
            </a:r>
          </a:p>
        </p:txBody>
      </p:sp>
    </p:spTree>
    <p:extLst>
      <p:ext uri="{BB962C8B-B14F-4D97-AF65-F5344CB8AC3E}">
        <p14:creationId xmlns:p14="http://schemas.microsoft.com/office/powerpoint/2010/main" val="683256420"/>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453793" y="4309074"/>
            <a:ext cx="12285964" cy="309828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The goal of the finch investigation is for students to analyze and interpret a dataset that can help them to gather evidence and generate ideas that can explain why beak depth changed over time. The model will be made explicit in learning segment 5.</a:t>
            </a:r>
          </a:p>
          <a:p>
            <a:pPr algn="l">
              <a:spcBef>
                <a:spcPts val="3200"/>
              </a:spcBef>
              <a:defRPr sz="2800">
                <a:solidFill>
                  <a:srgbClr val="583F34"/>
                </a:solidFill>
                <a:latin typeface="Arial"/>
                <a:ea typeface="Arial"/>
                <a:cs typeface="Arial"/>
                <a:sym typeface="Arial"/>
              </a:defRPr>
            </a:pPr>
            <a:r>
              <a:rPr lang="en-US" dirty="0"/>
              <a:t>See </a:t>
            </a:r>
            <a:r>
              <a:rPr lang="en-US" b="1" dirty="0"/>
              <a:t>Teacher Notes for Finch Task </a:t>
            </a:r>
            <a:r>
              <a:rPr lang="en-US" dirty="0"/>
              <a:t>in resources for more detailed information about how to facilitate this learning segment.</a:t>
            </a:r>
            <a:endParaRPr dirty="0"/>
          </a:p>
        </p:txBody>
      </p:sp>
      <p:sp>
        <p:nvSpPr>
          <p:cNvPr id="144" name="Shape 144"/>
          <p:cNvSpPr/>
          <p:nvPr/>
        </p:nvSpPr>
        <p:spPr>
          <a:xfrm>
            <a:off x="2680961" y="1269893"/>
            <a:ext cx="9996491" cy="26879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In learning segment 3, students generated an initial model that might help them to answer their question about the phenomena presented in learning segment 1. In this segment, they will build on or set aside these ideas by further exploring one phenomenon in depth. They do so by returning to the story of the Galapagos Ground Finches. </a:t>
            </a:r>
            <a:endParaRPr i="1" dirty="0"/>
          </a:p>
        </p:txBody>
      </p:sp>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2" name="Title 1"/>
          <p:cNvSpPr>
            <a:spLocks noGrp="1"/>
          </p:cNvSpPr>
          <p:nvPr>
            <p:ph type="title"/>
          </p:nvPr>
        </p:nvSpPr>
        <p:spPr>
          <a:xfrm>
            <a:off x="111931" y="75732"/>
            <a:ext cx="12704534" cy="667914"/>
          </a:xfrm>
        </p:spPr>
        <p:txBody>
          <a:bodyPr>
            <a:normAutofit fontScale="90000"/>
          </a:bodyPr>
          <a:lstStyle/>
          <a:p>
            <a:r>
              <a:rPr lang="en-US" dirty="0"/>
              <a:t>Teacher Notes: Learning Segment 4 		NOT FOR STUDENTS</a:t>
            </a:r>
          </a:p>
        </p:txBody>
      </p:sp>
      <p:sp>
        <p:nvSpPr>
          <p:cNvPr id="12" name="Oval 11"/>
          <p:cNvSpPr/>
          <p:nvPr/>
        </p:nvSpPr>
        <p:spPr>
          <a:xfrm>
            <a:off x="12642" y="3029024"/>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282299155"/>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2" name="Title 1"/>
          <p:cNvSpPr>
            <a:spLocks noGrp="1"/>
          </p:cNvSpPr>
          <p:nvPr>
            <p:ph type="title"/>
          </p:nvPr>
        </p:nvSpPr>
        <p:spPr/>
        <p:txBody>
          <a:bodyPr>
            <a:normAutofit fontScale="90000"/>
          </a:bodyPr>
          <a:lstStyle/>
          <a:p>
            <a:r>
              <a:rPr lang="en-US" dirty="0"/>
              <a:t>Teacher Notes: Learning Segment 4</a:t>
            </a:r>
          </a:p>
        </p:txBody>
      </p:sp>
      <p:sp>
        <p:nvSpPr>
          <p:cNvPr id="12" name="Oval 11"/>
          <p:cNvSpPr/>
          <p:nvPr/>
        </p:nvSpPr>
        <p:spPr>
          <a:xfrm>
            <a:off x="12642" y="3029024"/>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1" name="Shape 133"/>
          <p:cNvSpPr/>
          <p:nvPr/>
        </p:nvSpPr>
        <p:spPr>
          <a:xfrm>
            <a:off x="360445" y="3521909"/>
            <a:ext cx="12207505" cy="450379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2000"/>
              </a:spcBef>
              <a:spcAft>
                <a:spcPts val="600"/>
              </a:spcAft>
              <a:defRPr sz="2400">
                <a:solidFill>
                  <a:srgbClr val="583F34"/>
                </a:solidFill>
                <a:latin typeface="Arial"/>
                <a:ea typeface="Arial"/>
                <a:cs typeface="Arial"/>
                <a:sym typeface="Arial"/>
              </a:defRPr>
            </a:pPr>
            <a:r>
              <a:rPr dirty="0"/>
              <a:t>Resources for this </a:t>
            </a:r>
            <a:r>
              <a:rPr lang="en-US" dirty="0"/>
              <a:t>learning segment </a:t>
            </a:r>
            <a:r>
              <a:rPr dirty="0"/>
              <a:t>include:  </a:t>
            </a:r>
          </a:p>
          <a:p>
            <a:pPr marL="482600" indent="-228600" algn="l">
              <a:spcBef>
                <a:spcPts val="600"/>
              </a:spcBef>
              <a:buSzPct val="100000"/>
              <a:buChar char="•"/>
              <a:defRPr sz="2400">
                <a:solidFill>
                  <a:srgbClr val="583F34"/>
                </a:solidFill>
                <a:latin typeface="Arial"/>
                <a:ea typeface="Arial"/>
                <a:cs typeface="Arial"/>
                <a:sym typeface="Arial"/>
              </a:defRPr>
            </a:pPr>
            <a:r>
              <a:rPr dirty="0"/>
              <a:t>Finches of the Galapagos reading</a:t>
            </a:r>
          </a:p>
          <a:p>
            <a:pPr marL="482600" indent="-228600" algn="l">
              <a:spcBef>
                <a:spcPts val="600"/>
              </a:spcBef>
              <a:buSzPct val="100000"/>
              <a:buChar char="•"/>
              <a:defRPr sz="2400">
                <a:solidFill>
                  <a:srgbClr val="583F34"/>
                </a:solidFill>
                <a:latin typeface="Arial"/>
                <a:ea typeface="Arial"/>
                <a:cs typeface="Arial"/>
                <a:sym typeface="Arial"/>
              </a:defRPr>
            </a:pPr>
            <a:r>
              <a:rPr dirty="0"/>
              <a:t>Finch graphs (black/white or color)</a:t>
            </a:r>
          </a:p>
          <a:p>
            <a:pPr marL="482600" indent="-228600" algn="l">
              <a:spcBef>
                <a:spcPts val="600"/>
              </a:spcBef>
              <a:buSzPct val="100000"/>
              <a:buChar char="•"/>
              <a:defRPr sz="2400">
                <a:solidFill>
                  <a:srgbClr val="583F34"/>
                </a:solidFill>
                <a:latin typeface="Arial"/>
                <a:ea typeface="Arial"/>
                <a:cs typeface="Arial"/>
                <a:sym typeface="Arial"/>
              </a:defRPr>
            </a:pPr>
            <a:r>
              <a:rPr dirty="0"/>
              <a:t>Finch activity teachers notes</a:t>
            </a:r>
          </a:p>
          <a:p>
            <a:pPr algn="l">
              <a:spcBef>
                <a:spcPts val="2000"/>
              </a:spcBef>
              <a:defRPr sz="2400">
                <a:solidFill>
                  <a:srgbClr val="583F34"/>
                </a:solidFill>
                <a:latin typeface="Arial"/>
                <a:ea typeface="Arial"/>
                <a:cs typeface="Arial"/>
                <a:sym typeface="Arial"/>
              </a:defRPr>
            </a:pPr>
            <a:r>
              <a:rPr dirty="0"/>
              <a:t>Here we provide slides with the background information for the finch activity. If you decide to use these slides</a:t>
            </a:r>
            <a:r>
              <a:rPr lang="en-US" dirty="0"/>
              <a:t>,</a:t>
            </a:r>
            <a:r>
              <a:rPr dirty="0"/>
              <a:t> allow students to read the background info beforehand. </a:t>
            </a:r>
          </a:p>
          <a:p>
            <a:pPr algn="l">
              <a:spcBef>
                <a:spcPts val="2000"/>
              </a:spcBef>
              <a:defRPr sz="2400">
                <a:solidFill>
                  <a:srgbClr val="583F34"/>
                </a:solidFill>
                <a:latin typeface="Arial"/>
                <a:ea typeface="Arial"/>
                <a:cs typeface="Arial"/>
                <a:sym typeface="Arial"/>
              </a:defRPr>
            </a:pPr>
            <a:r>
              <a:rPr dirty="0"/>
              <a:t>We provide the slides for the graphs in case you decide to project them for discussion. Color and black &amp; white slides for printing can be found under resources. </a:t>
            </a:r>
          </a:p>
          <a:p>
            <a:pPr algn="l">
              <a:spcBef>
                <a:spcPts val="2000"/>
              </a:spcBef>
              <a:defRPr sz="2400">
                <a:solidFill>
                  <a:srgbClr val="583F34"/>
                </a:solidFill>
                <a:latin typeface="Arial"/>
                <a:ea typeface="Arial"/>
                <a:cs typeface="Arial"/>
                <a:sym typeface="Arial"/>
              </a:defRPr>
            </a:pPr>
            <a:r>
              <a:rPr dirty="0"/>
              <a:t>See Finch Activity Teachers Notes for more detailed information. </a:t>
            </a:r>
          </a:p>
        </p:txBody>
      </p:sp>
    </p:spTree>
    <p:extLst>
      <p:ext uri="{BB962C8B-B14F-4D97-AF65-F5344CB8AC3E}">
        <p14:creationId xmlns:p14="http://schemas.microsoft.com/office/powerpoint/2010/main" val="2037226803"/>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85337" y="292318"/>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22" name="Shape 261"/>
          <p:cNvSpPr/>
          <p:nvPr/>
        </p:nvSpPr>
        <p:spPr>
          <a:xfrm>
            <a:off x="1008510" y="651391"/>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To refine our model and answer our question, let’s take a closer look at the finches.</a:t>
            </a:r>
            <a:endParaRPr dirty="0">
              <a:solidFill>
                <a:srgbClr val="9279B3"/>
              </a:solidFill>
            </a:endParaRPr>
          </a:p>
        </p:txBody>
      </p:sp>
      <p:pic>
        <p:nvPicPr>
          <p:cNvPr id="6" name="pasted-image.pdf"/>
          <p:cNvPicPr>
            <a:picLocks noChangeAspect="1"/>
          </p:cNvPicPr>
          <p:nvPr/>
        </p:nvPicPr>
        <p:blipFill>
          <a:blip r:embed="rId3"/>
          <a:stretch>
            <a:fillRect/>
          </a:stretch>
        </p:blipFill>
        <p:spPr>
          <a:xfrm flipH="1">
            <a:off x="8064210" y="5309333"/>
            <a:ext cx="4666678" cy="2942038"/>
          </a:xfrm>
          <a:prstGeom prst="rect">
            <a:avLst/>
          </a:prstGeom>
          <a:ln w="12700">
            <a:miter lim="400000"/>
          </a:ln>
        </p:spPr>
      </p:pic>
      <p:pic>
        <p:nvPicPr>
          <p:cNvPr id="7" name="pasted-image.pdf"/>
          <p:cNvPicPr>
            <a:picLocks noChangeAspect="1"/>
          </p:cNvPicPr>
          <p:nvPr/>
        </p:nvPicPr>
        <p:blipFill>
          <a:blip r:embed="rId4"/>
          <a:stretch>
            <a:fillRect/>
          </a:stretch>
        </p:blipFill>
        <p:spPr>
          <a:xfrm flipH="1">
            <a:off x="7726772" y="2505569"/>
            <a:ext cx="4464737" cy="3002602"/>
          </a:xfrm>
          <a:prstGeom prst="rect">
            <a:avLst/>
          </a:prstGeom>
          <a:ln w="12700">
            <a:miter lim="400000"/>
          </a:ln>
        </p:spPr>
      </p:pic>
      <p:sp>
        <p:nvSpPr>
          <p:cNvPr id="8" name="Shape 148"/>
          <p:cNvSpPr/>
          <p:nvPr/>
        </p:nvSpPr>
        <p:spPr>
          <a:xfrm>
            <a:off x="776526" y="2919393"/>
            <a:ext cx="6950246" cy="108747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2400"/>
              </a:spcBef>
              <a:defRPr sz="2600">
                <a:solidFill>
                  <a:srgbClr val="583F34"/>
                </a:solidFill>
                <a:latin typeface="Arial"/>
                <a:ea typeface="Arial"/>
                <a:cs typeface="Arial"/>
                <a:sym typeface="Arial"/>
              </a:defRPr>
            </a:pPr>
            <a:r>
              <a:rPr lang="en-US" sz="3200" dirty="0"/>
              <a:t>Read the background information about the finches.</a:t>
            </a:r>
            <a:endParaRPr sz="3200" dirty="0"/>
          </a:p>
        </p:txBody>
      </p:sp>
      <p:sp>
        <p:nvSpPr>
          <p:cNvPr id="10" name="Shape 148"/>
          <p:cNvSpPr/>
          <p:nvPr/>
        </p:nvSpPr>
        <p:spPr>
          <a:xfrm>
            <a:off x="776526" y="5497950"/>
            <a:ext cx="6950246"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2400"/>
              </a:spcBef>
              <a:defRPr sz="2600">
                <a:solidFill>
                  <a:srgbClr val="583F34"/>
                </a:solidFill>
                <a:latin typeface="Arial"/>
                <a:ea typeface="Arial"/>
                <a:cs typeface="Arial"/>
                <a:sym typeface="Arial"/>
              </a:defRPr>
            </a:pPr>
            <a:r>
              <a:rPr lang="en-US" sz="3200" dirty="0"/>
              <a:t>We already noticed that the beaks changed over time. What specific question can we ask about the finches that can help us answer our big question?</a:t>
            </a:r>
            <a:endParaRPr sz="3200" dirty="0"/>
          </a:p>
        </p:txBody>
      </p:sp>
    </p:spTree>
    <p:extLst>
      <p:ext uri="{BB962C8B-B14F-4D97-AF65-F5344CB8AC3E}">
        <p14:creationId xmlns:p14="http://schemas.microsoft.com/office/powerpoint/2010/main" val="55778793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Teacher Notes: Learning Segment 4 – Reading Strategies</a:t>
            </a:r>
          </a:p>
        </p:txBody>
      </p:sp>
      <p:sp>
        <p:nvSpPr>
          <p:cNvPr id="11" name="Shape 133"/>
          <p:cNvSpPr/>
          <p:nvPr/>
        </p:nvSpPr>
        <p:spPr>
          <a:xfrm>
            <a:off x="574158" y="2921031"/>
            <a:ext cx="11950995" cy="464229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190500" lvl="0" indent="-190500" algn="l" defTabSz="914400" hangingPunct="1">
              <a:spcAft>
                <a:spcPts val="1800"/>
              </a:spcAft>
              <a:buFont typeface="Wingdings" charset="2"/>
              <a:buChar char="§"/>
              <a:defRPr/>
            </a:pPr>
            <a:r>
              <a:rPr lang="en-US" sz="2800" b="1" dirty="0">
                <a:latin typeface="Arial" charset="0"/>
                <a:ea typeface="Arial" charset="0"/>
                <a:cs typeface="Arial" charset="0"/>
              </a:rPr>
              <a:t>Paired Reading Protocol </a:t>
            </a:r>
            <a:r>
              <a:rPr lang="en-US" sz="2800" dirty="0">
                <a:latin typeface="Arial" charset="0"/>
                <a:ea typeface="Arial" charset="0"/>
                <a:cs typeface="Arial" charset="0"/>
              </a:rPr>
              <a:t>in which students pair up (A and B). Partner A reads the first paragraph, partner B listens – then partner B summarizes the main point(s) of the paragraph. Switch roles for the next paragraph. Repeat until all paragraphs are read and processed.</a:t>
            </a:r>
          </a:p>
          <a:p>
            <a:pPr marL="190500" lvl="0" indent="-190500" algn="l" defTabSz="914400" hangingPunct="1">
              <a:buFont typeface="Wingdings" charset="2"/>
              <a:buChar char="§"/>
              <a:defRPr/>
            </a:pPr>
            <a:r>
              <a:rPr lang="en-US" sz="2800" b="1" dirty="0">
                <a:latin typeface="Arial" charset="0"/>
                <a:ea typeface="Arial" charset="0"/>
                <a:cs typeface="Arial" charset="0"/>
              </a:rPr>
              <a:t>Summary Protocol</a:t>
            </a:r>
            <a:r>
              <a:rPr lang="en-US" sz="2800" dirty="0">
                <a:latin typeface="Arial" charset="0"/>
                <a:ea typeface="Arial" charset="0"/>
                <a:cs typeface="Arial" charset="0"/>
              </a:rPr>
              <a:t> – students form groups of 3 or 4. They all read the first paragraph silently to themselves. Then they dialogue about what they think are the main idea(s) or important point(s) of the paragraph. Then they come to consensus about how to write the main idea(s) of the paragraph. Each student writes their notes on that paragraph. Repeat for each paragraph of the reading.</a:t>
            </a:r>
            <a:endParaRPr lang="en-US" sz="2800" b="1" dirty="0">
              <a:latin typeface="Arial" charset="0"/>
              <a:ea typeface="Arial" charset="0"/>
              <a:cs typeface="Arial" charset="0"/>
            </a:endParaRPr>
          </a:p>
        </p:txBody>
      </p:sp>
      <p:sp>
        <p:nvSpPr>
          <p:cNvPr id="13" name="Title 1"/>
          <p:cNvSpPr txBox="1">
            <a:spLocks/>
          </p:cNvSpPr>
          <p:nvPr/>
        </p:nvSpPr>
        <p:spPr>
          <a:xfrm>
            <a:off x="1114645" y="1197916"/>
            <a:ext cx="11134061" cy="132556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Autofit/>
          </a:bodyPr>
          <a:lstStyle>
            <a:lvl1pPr marL="0" marR="0" indent="0" algn="l" defTabSz="584200" rtl="0" latinLnBrk="0">
              <a:lnSpc>
                <a:spcPct val="100000"/>
              </a:lnSpc>
              <a:spcBef>
                <a:spcPts val="0"/>
              </a:spcBef>
              <a:spcAft>
                <a:spcPts val="0"/>
              </a:spcAft>
              <a:buClrTx/>
              <a:buSzTx/>
              <a:buFontTx/>
              <a:buNone/>
              <a:tabLst/>
              <a:defRPr sz="3800" b="0" i="0" u="none" strike="noStrike" cap="none" spc="0" baseline="0">
                <a:ln>
                  <a:noFill/>
                </a:ln>
                <a:solidFill>
                  <a:srgbClr val="FFFFFF"/>
                </a:solidFill>
                <a:uFillTx/>
                <a:latin typeface="Arial"/>
                <a:ea typeface="Arial"/>
                <a:cs typeface="Arial"/>
                <a:sym typeface="Arial"/>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ctr" hangingPunct="1"/>
            <a:r>
              <a:rPr lang="en-US" sz="3400" i="1" dirty="0">
                <a:solidFill>
                  <a:schemeClr val="tx1"/>
                </a:solidFill>
              </a:rPr>
              <a:t>Use one of the following reading strategies or use one you are more familiar with that works with your students</a:t>
            </a:r>
            <a:r>
              <a:rPr lang="en-US" sz="3400" dirty="0">
                <a:solidFill>
                  <a:schemeClr val="tx1"/>
                </a:solidFill>
              </a:rPr>
              <a:t> </a:t>
            </a:r>
          </a:p>
        </p:txBody>
      </p:sp>
    </p:spTree>
    <p:extLst>
      <p:ext uri="{BB962C8B-B14F-4D97-AF65-F5344CB8AC3E}">
        <p14:creationId xmlns:p14="http://schemas.microsoft.com/office/powerpoint/2010/main" val="131714757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Triangle 2 Natural Selection Overview—NOT FOR STUDENTS</a:t>
            </a:r>
          </a:p>
        </p:txBody>
      </p:sp>
      <p:sp>
        <p:nvSpPr>
          <p:cNvPr id="144" name="Shape 144"/>
          <p:cNvSpPr/>
          <p:nvPr/>
        </p:nvSpPr>
        <p:spPr>
          <a:xfrm>
            <a:off x="5372101" y="1439425"/>
            <a:ext cx="7235079" cy="354969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In Unity &amp; Diversity Part 1 (UD), students generated some ideas about the breadth of diversity of life on Earth and the remarkable similarities that we see across species. They also observed how biodiversity has changed over eons. In Population Dynamics (PD), students developed a model that begins to explain factors affecting population size. </a:t>
            </a:r>
            <a:endParaRPr i="1" dirty="0"/>
          </a:p>
        </p:txBody>
      </p:sp>
      <p:sp>
        <p:nvSpPr>
          <p:cNvPr id="3" name="Rectangle 2"/>
          <p:cNvSpPr/>
          <p:nvPr/>
        </p:nvSpPr>
        <p:spPr>
          <a:xfrm>
            <a:off x="321216" y="4970719"/>
            <a:ext cx="12285964" cy="3970318"/>
          </a:xfrm>
          <a:prstGeom prst="rect">
            <a:avLst/>
          </a:prstGeom>
        </p:spPr>
        <p:txBody>
          <a:bodyPr wrap="square">
            <a:spAutoFit/>
          </a:bodyPr>
          <a:lstStyle/>
          <a:p>
            <a:pPr algn="l">
              <a:spcBef>
                <a:spcPts val="3200"/>
              </a:spcBef>
              <a:defRPr sz="2800">
                <a:solidFill>
                  <a:srgbClr val="583F34"/>
                </a:solidFill>
                <a:latin typeface="Arial"/>
                <a:ea typeface="Arial"/>
                <a:cs typeface="Arial"/>
                <a:sym typeface="Arial"/>
              </a:defRPr>
            </a:pPr>
            <a:r>
              <a:rPr lang="en-US" dirty="0"/>
              <a:t>In this triangle, natural selection (NS), students will begin to bring some of the ideas from UD and PD together to explain how traits change over time. Through observation and identification of a phenomenon–changes in traits across three unrelated species–and a data-driven activity focused on Galapagos Ground Finches, students will develop a model of natural selection that is similar to models synthesized by Charles Darwin and Ernst </a:t>
            </a:r>
            <a:r>
              <a:rPr lang="en-US" dirty="0" err="1"/>
              <a:t>Mayr</a:t>
            </a:r>
            <a:r>
              <a:rPr lang="en-US" dirty="0"/>
              <a:t>. They will then go on to apply and refine their model. Please refer to the website for a complete overview of all the learning segments in this triangle. </a:t>
            </a:r>
            <a:endParaRPr lang="en-US" i="1" dirty="0"/>
          </a:p>
        </p:txBody>
      </p:sp>
      <p:sp>
        <p:nvSpPr>
          <p:cNvPr id="5" name="Rectangle 4"/>
          <p:cNvSpPr/>
          <p:nvPr/>
        </p:nvSpPr>
        <p:spPr>
          <a:xfrm>
            <a:off x="942918" y="4501677"/>
            <a:ext cx="2954655" cy="369332"/>
          </a:xfrm>
          <a:prstGeom prst="rect">
            <a:avLst/>
          </a:prstGeom>
        </p:spPr>
        <p:txBody>
          <a:bodyPr wrap="none">
            <a:spAutoFit/>
          </a:bodyPr>
          <a:lstStyle/>
          <a:p>
            <a:r>
              <a:rPr lang="en-US" sz="1800" b="1" dirty="0">
                <a:solidFill>
                  <a:srgbClr val="9279B3"/>
                </a:solidFill>
              </a:rPr>
              <a:t>M: </a:t>
            </a:r>
            <a:r>
              <a:rPr lang="en-US" sz="1800" dirty="0">
                <a:solidFill>
                  <a:srgbClr val="9279B3"/>
                </a:solidFill>
              </a:rPr>
              <a:t>Natural selection model</a:t>
            </a:r>
          </a:p>
        </p:txBody>
      </p:sp>
      <p:sp>
        <p:nvSpPr>
          <p:cNvPr id="11" name="Rectangle 10"/>
          <p:cNvSpPr/>
          <p:nvPr/>
        </p:nvSpPr>
        <p:spPr>
          <a:xfrm>
            <a:off x="160491" y="3759924"/>
            <a:ext cx="4530779" cy="369332"/>
          </a:xfrm>
          <a:prstGeom prst="rect">
            <a:avLst/>
          </a:prstGeom>
        </p:spPr>
        <p:txBody>
          <a:bodyPr wrap="square">
            <a:spAutoFit/>
          </a:bodyPr>
          <a:lstStyle/>
          <a:p>
            <a:r>
              <a:rPr lang="en-US" sz="1800" b="1" dirty="0">
                <a:solidFill>
                  <a:srgbClr val="9279B3"/>
                </a:solidFill>
              </a:rPr>
              <a:t>P: </a:t>
            </a:r>
            <a:r>
              <a:rPr lang="en-US" sz="1800" dirty="0">
                <a:solidFill>
                  <a:srgbClr val="9279B3"/>
                </a:solidFill>
              </a:rPr>
              <a:t>Traits change over time</a:t>
            </a:r>
          </a:p>
        </p:txBody>
      </p:sp>
      <p:sp>
        <p:nvSpPr>
          <p:cNvPr id="12" name="Rectangle 11"/>
          <p:cNvSpPr/>
          <p:nvPr/>
        </p:nvSpPr>
        <p:spPr>
          <a:xfrm>
            <a:off x="930094" y="4114767"/>
            <a:ext cx="3860919" cy="369332"/>
          </a:xfrm>
          <a:prstGeom prst="rect">
            <a:avLst/>
          </a:prstGeom>
        </p:spPr>
        <p:txBody>
          <a:bodyPr wrap="square">
            <a:spAutoFit/>
          </a:bodyPr>
          <a:lstStyle/>
          <a:p>
            <a:r>
              <a:rPr lang="en-US" sz="1800" b="1" dirty="0">
                <a:solidFill>
                  <a:srgbClr val="9279B3"/>
                </a:solidFill>
              </a:rPr>
              <a:t>Q: </a:t>
            </a:r>
            <a:r>
              <a:rPr lang="en-US" sz="1800" dirty="0">
                <a:solidFill>
                  <a:srgbClr val="9279B3"/>
                </a:solidFill>
              </a:rPr>
              <a:t>How do traits change over time?</a:t>
            </a:r>
          </a:p>
        </p:txBody>
      </p:sp>
      <p:grpSp>
        <p:nvGrpSpPr>
          <p:cNvPr id="9" name="Group 8"/>
          <p:cNvGrpSpPr/>
          <p:nvPr/>
        </p:nvGrpSpPr>
        <p:grpSpPr>
          <a:xfrm>
            <a:off x="1029484" y="1311626"/>
            <a:ext cx="2571024" cy="2190241"/>
            <a:chOff x="1029484" y="1311626"/>
            <a:chExt cx="2571024" cy="2190241"/>
          </a:xfrm>
        </p:grpSpPr>
        <p:sp>
          <p:nvSpPr>
            <p:cNvPr id="4" name="Triangle 3"/>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6" name="Rectangle 5"/>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10" name="Rectangle 9"/>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3" name="Rectangle 12"/>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pic>
        <p:nvPicPr>
          <p:cNvPr id="11" name="640px-Geospiza_fortis.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147868" y="2933610"/>
            <a:ext cx="5290504" cy="3744557"/>
          </a:xfrm>
          <a:prstGeom prst="rect">
            <a:avLst/>
          </a:prstGeom>
          <a:ln w="12700">
            <a:solidFill>
              <a:srgbClr val="583F34"/>
            </a:solidFill>
            <a:miter lim="400000"/>
          </a:ln>
        </p:spPr>
      </p:pic>
      <p:pic>
        <p:nvPicPr>
          <p:cNvPr id="12" name="Female__medium_ground_finch.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7316089" y="2932023"/>
            <a:ext cx="4410924" cy="3747555"/>
          </a:xfrm>
          <a:prstGeom prst="rect">
            <a:avLst/>
          </a:prstGeom>
          <a:ln w="12700">
            <a:solidFill>
              <a:srgbClr val="583F34"/>
            </a:solidFill>
            <a:miter lim="400000"/>
          </a:ln>
        </p:spPr>
      </p:pic>
      <p:sp>
        <p:nvSpPr>
          <p:cNvPr id="13" name="Shape 142"/>
          <p:cNvSpPr/>
          <p:nvPr/>
        </p:nvSpPr>
        <p:spPr>
          <a:xfrm>
            <a:off x="1545734" y="3049663"/>
            <a:ext cx="1031002" cy="4595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b="1">
                <a:solidFill>
                  <a:srgbClr val="583F34"/>
                </a:solidFill>
                <a:latin typeface="Arial"/>
                <a:ea typeface="Arial"/>
                <a:cs typeface="Arial"/>
                <a:sym typeface="Arial"/>
              </a:defRPr>
            </a:lvl1pPr>
          </a:lstStyle>
          <a:p>
            <a:r>
              <a:rPr dirty="0"/>
              <a:t>Male</a:t>
            </a:r>
          </a:p>
        </p:txBody>
      </p:sp>
      <p:sp>
        <p:nvSpPr>
          <p:cNvPr id="14" name="Shape 144"/>
          <p:cNvSpPr/>
          <p:nvPr/>
        </p:nvSpPr>
        <p:spPr>
          <a:xfrm>
            <a:off x="7647021" y="3049663"/>
            <a:ext cx="1342700" cy="45951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500" b="1">
                <a:solidFill>
                  <a:srgbClr val="583F34"/>
                </a:solidFill>
                <a:latin typeface="Arial"/>
                <a:ea typeface="Arial"/>
                <a:cs typeface="Arial"/>
                <a:sym typeface="Arial"/>
              </a:defRPr>
            </a:lvl1pPr>
          </a:lstStyle>
          <a:p>
            <a:r>
              <a:t>Female</a:t>
            </a:r>
          </a:p>
        </p:txBody>
      </p:sp>
      <p:sp>
        <p:nvSpPr>
          <p:cNvPr id="15" name="Shape 261"/>
          <p:cNvSpPr/>
          <p:nvPr/>
        </p:nvSpPr>
        <p:spPr>
          <a:xfrm>
            <a:off x="391614" y="306189"/>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The </a:t>
            </a:r>
            <a:r>
              <a:rPr lang="en-US">
                <a:solidFill>
                  <a:srgbClr val="9279B3"/>
                </a:solidFill>
              </a:rPr>
              <a:t>Medium Ground Finches of Daphne Major</a:t>
            </a:r>
            <a:endParaRPr dirty="0">
              <a:solidFill>
                <a:srgbClr val="9279B3"/>
              </a:solidFill>
            </a:endParaRPr>
          </a:p>
        </p:txBody>
      </p:sp>
    </p:spTree>
    <p:extLst>
      <p:ext uri="{BB962C8B-B14F-4D97-AF65-F5344CB8AC3E}">
        <p14:creationId xmlns:p14="http://schemas.microsoft.com/office/powerpoint/2010/main" val="164436406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91614" y="306189"/>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The </a:t>
            </a:r>
            <a:r>
              <a:rPr lang="en-US">
                <a:solidFill>
                  <a:srgbClr val="9279B3"/>
                </a:solidFill>
              </a:rPr>
              <a:t>Medium Ground Finches of Daphne Major</a:t>
            </a:r>
            <a:endParaRPr dirty="0">
              <a:solidFill>
                <a:srgbClr val="9279B3"/>
              </a:solidFill>
            </a:endParaRPr>
          </a:p>
        </p:txBody>
      </p:sp>
      <p:sp>
        <p:nvSpPr>
          <p:cNvPr id="8" name="Rectangle 7"/>
          <p:cNvSpPr/>
          <p:nvPr/>
        </p:nvSpPr>
        <p:spPr>
          <a:xfrm>
            <a:off x="878712" y="1365763"/>
            <a:ext cx="4157785" cy="2062103"/>
          </a:xfrm>
          <a:prstGeom prst="rect">
            <a:avLst/>
          </a:prstGeom>
        </p:spPr>
        <p:txBody>
          <a:bodyPr wrap="square">
            <a:spAutoFit/>
          </a:bodyPr>
          <a:lstStyle/>
          <a:p>
            <a:pPr algn="l">
              <a:spcBef>
                <a:spcPts val="2400"/>
              </a:spcBef>
              <a:defRPr sz="2800">
                <a:solidFill>
                  <a:srgbClr val="583F34"/>
                </a:solidFill>
                <a:latin typeface="Arial"/>
                <a:ea typeface="Arial"/>
                <a:cs typeface="Arial"/>
                <a:sym typeface="Arial"/>
              </a:defRPr>
            </a:pPr>
            <a:r>
              <a:rPr lang="en-US" dirty="0"/>
              <a:t>Tiny island in the Galapagos (Ecuador)</a:t>
            </a:r>
          </a:p>
          <a:p>
            <a:pPr algn="l">
              <a:spcBef>
                <a:spcPts val="2400"/>
              </a:spcBef>
              <a:defRPr sz="2600">
                <a:solidFill>
                  <a:srgbClr val="583F34"/>
                </a:solidFill>
                <a:latin typeface="Arial"/>
                <a:ea typeface="Arial"/>
                <a:cs typeface="Arial"/>
                <a:sym typeface="Arial"/>
              </a:defRPr>
            </a:pPr>
            <a:r>
              <a:rPr lang="en-US" b="1" dirty="0"/>
              <a:t>Terrain:</a:t>
            </a:r>
            <a:r>
              <a:rPr lang="en-US" dirty="0"/>
              <a:t> Rocky, two craters in center, very dry.</a:t>
            </a:r>
          </a:p>
        </p:txBody>
      </p:sp>
      <p:sp>
        <p:nvSpPr>
          <p:cNvPr id="10" name="Shape 148"/>
          <p:cNvSpPr/>
          <p:nvPr/>
        </p:nvSpPr>
        <p:spPr>
          <a:xfrm>
            <a:off x="5926609" y="1365763"/>
            <a:ext cx="6410867" cy="511935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2400"/>
              </a:spcBef>
              <a:defRPr sz="2600">
                <a:solidFill>
                  <a:srgbClr val="583F34"/>
                </a:solidFill>
                <a:latin typeface="Arial"/>
                <a:ea typeface="Arial"/>
                <a:cs typeface="Arial"/>
                <a:sym typeface="Arial"/>
              </a:defRPr>
            </a:pPr>
            <a:r>
              <a:rPr b="1" dirty="0"/>
              <a:t>Living things:</a:t>
            </a:r>
            <a:r>
              <a:rPr dirty="0"/>
              <a:t> no trees, some plants that can survive dry climate, insects, finches that feed on seeds of the plants, occasional owls and hawks. </a:t>
            </a:r>
          </a:p>
          <a:p>
            <a:pPr algn="l">
              <a:spcBef>
                <a:spcPts val="2400"/>
              </a:spcBef>
              <a:defRPr sz="2600">
                <a:solidFill>
                  <a:srgbClr val="583F34"/>
                </a:solidFill>
                <a:latin typeface="Arial"/>
                <a:ea typeface="Arial"/>
                <a:cs typeface="Arial"/>
                <a:sym typeface="Arial"/>
              </a:defRPr>
            </a:pPr>
            <a:r>
              <a:rPr b="1" dirty="0"/>
              <a:t>Climate: </a:t>
            </a:r>
            <a:r>
              <a:rPr dirty="0"/>
              <a:t>Jan-May hot wet season with heavy rains producing 90% of annual rainfall, June-Dec dry cooler season with only light mists producing small amounts of water. </a:t>
            </a:r>
          </a:p>
          <a:p>
            <a:pPr>
              <a:spcBef>
                <a:spcPts val="2400"/>
              </a:spcBef>
              <a:defRPr sz="2600">
                <a:solidFill>
                  <a:srgbClr val="583F34"/>
                </a:solidFill>
                <a:latin typeface="Arial"/>
                <a:ea typeface="Arial"/>
                <a:cs typeface="Arial"/>
                <a:sym typeface="Arial"/>
              </a:defRPr>
            </a:pPr>
            <a:r>
              <a:rPr dirty="0"/>
              <a:t>Our story takes place during the years of 1976-1978</a:t>
            </a:r>
          </a:p>
        </p:txBody>
      </p:sp>
      <p:pic>
        <p:nvPicPr>
          <p:cNvPr id="16" name="pasted-image.png"/>
          <p:cNvPicPr>
            <a:picLocks noChangeAspect="1"/>
          </p:cNvPicPr>
          <p:nvPr/>
        </p:nvPicPr>
        <p:blipFill>
          <a:blip r:embed="rId3"/>
          <a:stretch>
            <a:fillRect/>
          </a:stretch>
        </p:blipFill>
        <p:spPr>
          <a:xfrm>
            <a:off x="878712" y="3918922"/>
            <a:ext cx="3585514" cy="3921656"/>
          </a:xfrm>
          <a:prstGeom prst="rect">
            <a:avLst/>
          </a:prstGeom>
          <a:ln w="12700">
            <a:miter lim="400000"/>
          </a:ln>
        </p:spPr>
      </p:pic>
      <p:pic>
        <p:nvPicPr>
          <p:cNvPr id="17"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577270" y="6556650"/>
            <a:ext cx="5050283" cy="2470143"/>
          </a:xfrm>
          <a:prstGeom prst="rect">
            <a:avLst/>
          </a:prstGeom>
          <a:ln w="6350">
            <a:solidFill>
              <a:srgbClr val="85888D"/>
            </a:solidFill>
            <a:miter lim="400000"/>
          </a:ln>
        </p:spPr>
      </p:pic>
      <p:sp>
        <p:nvSpPr>
          <p:cNvPr id="18" name="Shape 150"/>
          <p:cNvSpPr/>
          <p:nvPr/>
        </p:nvSpPr>
        <p:spPr>
          <a:xfrm>
            <a:off x="1535738" y="8167806"/>
            <a:ext cx="5062093" cy="96959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2400"/>
              </a:spcBef>
              <a:defRPr sz="2000">
                <a:solidFill>
                  <a:srgbClr val="583F34"/>
                </a:solidFill>
                <a:latin typeface="Arial"/>
                <a:ea typeface="Arial"/>
                <a:cs typeface="Arial"/>
                <a:sym typeface="Arial"/>
              </a:defRPr>
            </a:pPr>
            <a:r>
              <a:rPr b="1" dirty="0"/>
              <a:t>Daphne Major:</a:t>
            </a:r>
            <a:r>
              <a:rPr dirty="0"/>
              <a:t> 1/8sq. </a:t>
            </a:r>
            <a:r>
              <a:t>mile, uninhabited by humans other than a few scientists working there. </a:t>
            </a:r>
          </a:p>
        </p:txBody>
      </p:sp>
    </p:spTree>
    <p:extLst>
      <p:ext uri="{BB962C8B-B14F-4D97-AF65-F5344CB8AC3E}">
        <p14:creationId xmlns:p14="http://schemas.microsoft.com/office/powerpoint/2010/main" val="438095269"/>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91614" y="306189"/>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The </a:t>
            </a:r>
            <a:r>
              <a:rPr lang="en-US">
                <a:solidFill>
                  <a:srgbClr val="9279B3"/>
                </a:solidFill>
              </a:rPr>
              <a:t>Medium Ground Finches of Daphne Major</a:t>
            </a:r>
            <a:endParaRPr dirty="0">
              <a:solidFill>
                <a:srgbClr val="9279B3"/>
              </a:solidFill>
            </a:endParaRPr>
          </a:p>
        </p:txBody>
      </p:sp>
      <p:sp>
        <p:nvSpPr>
          <p:cNvPr id="11" name="Shape 154"/>
          <p:cNvSpPr/>
          <p:nvPr/>
        </p:nvSpPr>
        <p:spPr>
          <a:xfrm>
            <a:off x="1788253" y="1336158"/>
            <a:ext cx="820615"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dirty="0"/>
              <a:t>1976</a:t>
            </a:r>
          </a:p>
        </p:txBody>
      </p:sp>
      <p:sp>
        <p:nvSpPr>
          <p:cNvPr id="12" name="Shape 155"/>
          <p:cNvSpPr/>
          <p:nvPr/>
        </p:nvSpPr>
        <p:spPr>
          <a:xfrm>
            <a:off x="496282" y="2154867"/>
            <a:ext cx="11538707" cy="104146"/>
          </a:xfrm>
          <a:prstGeom prst="rect">
            <a:avLst/>
          </a:prstGeom>
          <a:solidFill>
            <a:srgbClr val="583F34"/>
          </a:solidFill>
          <a:ln w="12700">
            <a:miter lim="400000"/>
          </a:ln>
        </p:spPr>
        <p:txBody>
          <a:bodyPr lIns="50800" tIns="50800" rIns="50800" bIns="50800" anchor="ctr"/>
          <a:lstStyle/>
          <a:p>
            <a:pPr>
              <a:defRPr sz="2400">
                <a:solidFill>
                  <a:srgbClr val="583F34"/>
                </a:solidFill>
              </a:defRPr>
            </a:pPr>
            <a:endParaRPr/>
          </a:p>
        </p:txBody>
      </p:sp>
      <p:sp>
        <p:nvSpPr>
          <p:cNvPr id="13" name="Shape 157"/>
          <p:cNvSpPr/>
          <p:nvPr/>
        </p:nvSpPr>
        <p:spPr>
          <a:xfrm flipV="1">
            <a:off x="2198560" y="1837969"/>
            <a:ext cx="1" cy="763341"/>
          </a:xfrm>
          <a:prstGeom prst="line">
            <a:avLst/>
          </a:prstGeom>
          <a:ln w="76200">
            <a:solidFill>
              <a:srgbClr val="F16904"/>
            </a:solidFill>
            <a:miter lim="400000"/>
          </a:ln>
        </p:spPr>
        <p:txBody>
          <a:bodyPr lIns="50800" tIns="50800" rIns="50800" bIns="50800" anchor="ctr"/>
          <a:lstStyle/>
          <a:p>
            <a:pPr>
              <a:defRPr sz="2400"/>
            </a:pPr>
            <a:endParaRPr/>
          </a:p>
        </p:txBody>
      </p:sp>
      <p:sp>
        <p:nvSpPr>
          <p:cNvPr id="14" name="Shape 158"/>
          <p:cNvSpPr/>
          <p:nvPr/>
        </p:nvSpPr>
        <p:spPr>
          <a:xfrm>
            <a:off x="8345944" y="1340061"/>
            <a:ext cx="908826"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1978 </a:t>
            </a:r>
          </a:p>
        </p:txBody>
      </p:sp>
      <p:sp>
        <p:nvSpPr>
          <p:cNvPr id="19" name="Shape 170"/>
          <p:cNvSpPr/>
          <p:nvPr/>
        </p:nvSpPr>
        <p:spPr>
          <a:xfrm>
            <a:off x="1221595" y="1046263"/>
            <a:ext cx="1953931"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rPr dirty="0"/>
              <a:t>Finches borne</a:t>
            </a:r>
          </a:p>
        </p:txBody>
      </p:sp>
      <p:sp>
        <p:nvSpPr>
          <p:cNvPr id="20" name="Shape 172"/>
          <p:cNvSpPr/>
          <p:nvPr/>
        </p:nvSpPr>
        <p:spPr>
          <a:xfrm>
            <a:off x="7844542" y="1046263"/>
            <a:ext cx="1911629"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a:solidFill>
                  <a:srgbClr val="583F34"/>
                </a:solidFill>
                <a:latin typeface="Arial"/>
                <a:ea typeface="Arial"/>
                <a:cs typeface="Arial"/>
                <a:sym typeface="Arial"/>
              </a:defRPr>
            </a:lvl1pPr>
          </a:lstStyle>
          <a:p>
            <a:r>
              <a:t>Finches borne</a:t>
            </a:r>
          </a:p>
        </p:txBody>
      </p:sp>
      <p:sp>
        <p:nvSpPr>
          <p:cNvPr id="21" name="Shape 174"/>
          <p:cNvSpPr/>
          <p:nvPr/>
        </p:nvSpPr>
        <p:spPr>
          <a:xfrm flipV="1">
            <a:off x="8800356" y="1801584"/>
            <a:ext cx="1" cy="763341"/>
          </a:xfrm>
          <a:prstGeom prst="line">
            <a:avLst/>
          </a:prstGeom>
          <a:ln w="76200">
            <a:solidFill>
              <a:srgbClr val="F16904"/>
            </a:solidFill>
            <a:miter lim="400000"/>
          </a:ln>
        </p:spPr>
        <p:txBody>
          <a:bodyPr lIns="50800" tIns="50800" rIns="50800" bIns="50800" anchor="ctr"/>
          <a:lstStyle/>
          <a:p>
            <a:pPr>
              <a:defRPr sz="2400"/>
            </a:pPr>
            <a:endParaRPr/>
          </a:p>
        </p:txBody>
      </p:sp>
      <p:pic>
        <p:nvPicPr>
          <p:cNvPr id="22" name="pasted-image.pdf"/>
          <p:cNvPicPr>
            <a:picLocks noChangeAspect="1"/>
          </p:cNvPicPr>
          <p:nvPr/>
        </p:nvPicPr>
        <p:blipFill>
          <a:blip r:embed="rId3"/>
          <a:stretch>
            <a:fillRect/>
          </a:stretch>
        </p:blipFill>
        <p:spPr>
          <a:xfrm flipH="1">
            <a:off x="655691" y="2709077"/>
            <a:ext cx="3085739" cy="1945358"/>
          </a:xfrm>
          <a:prstGeom prst="rect">
            <a:avLst/>
          </a:prstGeom>
          <a:ln w="12700">
            <a:miter lim="400000"/>
          </a:ln>
        </p:spPr>
      </p:pic>
      <p:pic>
        <p:nvPicPr>
          <p:cNvPr id="23" name="pasted-image.pdf"/>
          <p:cNvPicPr>
            <a:picLocks noChangeAspect="1"/>
          </p:cNvPicPr>
          <p:nvPr/>
        </p:nvPicPr>
        <p:blipFill>
          <a:blip r:embed="rId4"/>
          <a:stretch>
            <a:fillRect/>
          </a:stretch>
        </p:blipFill>
        <p:spPr>
          <a:xfrm flipH="1">
            <a:off x="7465722" y="2709077"/>
            <a:ext cx="2867725" cy="1928587"/>
          </a:xfrm>
          <a:prstGeom prst="rect">
            <a:avLst/>
          </a:prstGeom>
          <a:ln w="12700">
            <a:miter lim="400000"/>
          </a:ln>
        </p:spPr>
      </p:pic>
      <p:grpSp>
        <p:nvGrpSpPr>
          <p:cNvPr id="24" name="Group 164"/>
          <p:cNvGrpSpPr/>
          <p:nvPr/>
        </p:nvGrpSpPr>
        <p:grpSpPr>
          <a:xfrm>
            <a:off x="3317095" y="3504464"/>
            <a:ext cx="668541" cy="641335"/>
            <a:chOff x="0" y="0"/>
            <a:chExt cx="668540" cy="641334"/>
          </a:xfrm>
        </p:grpSpPr>
        <p:sp>
          <p:nvSpPr>
            <p:cNvPr id="25" name="Shape 161"/>
            <p:cNvSpPr/>
            <p:nvPr/>
          </p:nvSpPr>
          <p:spPr>
            <a:xfrm flipV="1">
              <a:off x="646071" y="0"/>
              <a:ext cx="1" cy="641335"/>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26" name="Shape 162"/>
            <p:cNvSpPr/>
            <p:nvPr/>
          </p:nvSpPr>
          <p:spPr>
            <a:xfrm>
              <a:off x="0" y="628634"/>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27" name="Shape 163"/>
            <p:cNvSpPr/>
            <p:nvPr/>
          </p:nvSpPr>
          <p:spPr>
            <a:xfrm>
              <a:off x="0" y="15127"/>
              <a:ext cx="668541"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grpSp>
        <p:nvGrpSpPr>
          <p:cNvPr id="28" name="Group 168"/>
          <p:cNvGrpSpPr/>
          <p:nvPr/>
        </p:nvGrpSpPr>
        <p:grpSpPr>
          <a:xfrm>
            <a:off x="9797360" y="3057038"/>
            <a:ext cx="757035" cy="757197"/>
            <a:chOff x="0" y="0"/>
            <a:chExt cx="757034" cy="757195"/>
          </a:xfrm>
        </p:grpSpPr>
        <p:sp>
          <p:nvSpPr>
            <p:cNvPr id="29" name="Shape 165"/>
            <p:cNvSpPr/>
            <p:nvPr/>
          </p:nvSpPr>
          <p:spPr>
            <a:xfrm flipV="1">
              <a:off x="732040" y="-1"/>
              <a:ext cx="1" cy="757197"/>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30" name="Shape 166"/>
            <p:cNvSpPr/>
            <p:nvPr/>
          </p:nvSpPr>
          <p:spPr>
            <a:xfrm>
              <a:off x="0" y="737477"/>
              <a:ext cx="757035"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31" name="Shape 167"/>
            <p:cNvSpPr/>
            <p:nvPr/>
          </p:nvSpPr>
          <p:spPr>
            <a:xfrm>
              <a:off x="0" y="17747"/>
              <a:ext cx="757035"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sp>
        <p:nvSpPr>
          <p:cNvPr id="32" name="Shape 169"/>
          <p:cNvSpPr/>
          <p:nvPr/>
        </p:nvSpPr>
        <p:spPr>
          <a:xfrm>
            <a:off x="3716799" y="2909398"/>
            <a:ext cx="1911630" cy="7528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Beak depth average:</a:t>
            </a:r>
          </a:p>
        </p:txBody>
      </p:sp>
      <p:sp>
        <p:nvSpPr>
          <p:cNvPr id="33" name="Shape 171"/>
          <p:cNvSpPr/>
          <p:nvPr/>
        </p:nvSpPr>
        <p:spPr>
          <a:xfrm>
            <a:off x="10768674" y="3224306"/>
            <a:ext cx="968190"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200">
                <a:solidFill>
                  <a:srgbClr val="583F34"/>
                </a:solidFill>
                <a:latin typeface="Arial"/>
                <a:ea typeface="Arial"/>
                <a:cs typeface="Arial"/>
                <a:sym typeface="Arial"/>
              </a:defRPr>
            </a:lvl1pPr>
          </a:lstStyle>
          <a:p>
            <a:r>
              <a:t>9.7mm</a:t>
            </a:r>
          </a:p>
        </p:txBody>
      </p:sp>
      <p:sp>
        <p:nvSpPr>
          <p:cNvPr id="34" name="Shape 175"/>
          <p:cNvSpPr/>
          <p:nvPr/>
        </p:nvSpPr>
        <p:spPr>
          <a:xfrm>
            <a:off x="4188519" y="3613801"/>
            <a:ext cx="968190" cy="42266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2200">
                <a:solidFill>
                  <a:srgbClr val="583F34"/>
                </a:solidFill>
                <a:latin typeface="Arial"/>
                <a:ea typeface="Arial"/>
                <a:cs typeface="Arial"/>
                <a:sym typeface="Arial"/>
              </a:defRPr>
            </a:lvl1pPr>
          </a:lstStyle>
          <a:p>
            <a:r>
              <a:t>9.2mm</a:t>
            </a:r>
          </a:p>
        </p:txBody>
      </p:sp>
      <p:sp>
        <p:nvSpPr>
          <p:cNvPr id="35" name="Shape 173"/>
          <p:cNvSpPr/>
          <p:nvPr/>
        </p:nvSpPr>
        <p:spPr>
          <a:xfrm rot="16200000">
            <a:off x="-977404" y="6192539"/>
            <a:ext cx="2752738" cy="3608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800" b="1">
                <a:solidFill>
                  <a:srgbClr val="583F34"/>
                </a:solidFill>
                <a:latin typeface="Arial"/>
                <a:ea typeface="Arial"/>
                <a:cs typeface="Arial"/>
                <a:sym typeface="Arial"/>
              </a:defRPr>
            </a:lvl1pPr>
          </a:lstStyle>
          <a:p>
            <a:r>
              <a:t>Number of Finches</a:t>
            </a:r>
          </a:p>
        </p:txBody>
      </p:sp>
      <p:pic>
        <p:nvPicPr>
          <p:cNvPr id="36" name="pasted-image.pdf"/>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14400" y="4956562"/>
            <a:ext cx="5520142" cy="4044335"/>
          </a:xfrm>
          <a:prstGeom prst="rect">
            <a:avLst/>
          </a:prstGeom>
          <a:ln w="12700">
            <a:miter lim="400000"/>
          </a:ln>
        </p:spPr>
      </p:pic>
      <p:pic>
        <p:nvPicPr>
          <p:cNvPr id="37" name="pasted-image.pdf"/>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6565650" y="4953118"/>
            <a:ext cx="5562455" cy="3938449"/>
          </a:xfrm>
          <a:prstGeom prst="rect">
            <a:avLst/>
          </a:prstGeom>
          <a:ln w="12700">
            <a:miter lim="400000"/>
          </a:ln>
        </p:spPr>
      </p:pic>
      <p:sp>
        <p:nvSpPr>
          <p:cNvPr id="38" name="Shape 181"/>
          <p:cNvSpPr/>
          <p:nvPr/>
        </p:nvSpPr>
        <p:spPr>
          <a:xfrm>
            <a:off x="3291794" y="4762201"/>
            <a:ext cx="838611" cy="36082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1800" b="1">
                <a:solidFill>
                  <a:srgbClr val="583F34"/>
                </a:solidFill>
                <a:latin typeface="Arial"/>
                <a:ea typeface="Arial"/>
                <a:cs typeface="Arial"/>
                <a:sym typeface="Arial"/>
              </a:defRPr>
            </a:lvl1pPr>
          </a:lstStyle>
          <a:p>
            <a:r>
              <a:t>9.2mm</a:t>
            </a:r>
          </a:p>
        </p:txBody>
      </p:sp>
      <p:sp>
        <p:nvSpPr>
          <p:cNvPr id="39" name="Shape 182"/>
          <p:cNvSpPr/>
          <p:nvPr/>
        </p:nvSpPr>
        <p:spPr>
          <a:xfrm>
            <a:off x="10182991" y="4762201"/>
            <a:ext cx="968190" cy="36082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1800" b="1">
                <a:solidFill>
                  <a:srgbClr val="583F34"/>
                </a:solidFill>
                <a:latin typeface="Arial"/>
                <a:ea typeface="Arial"/>
                <a:cs typeface="Arial"/>
                <a:sym typeface="Arial"/>
              </a:defRPr>
            </a:lvl1pPr>
          </a:lstStyle>
          <a:p>
            <a:r>
              <a:t>9.7mm</a:t>
            </a:r>
          </a:p>
        </p:txBody>
      </p:sp>
      <p:sp>
        <p:nvSpPr>
          <p:cNvPr id="40" name="Shape 179"/>
          <p:cNvSpPr/>
          <p:nvPr/>
        </p:nvSpPr>
        <p:spPr>
          <a:xfrm flipV="1">
            <a:off x="3299867" y="4724101"/>
            <a:ext cx="1" cy="3598080"/>
          </a:xfrm>
          <a:prstGeom prst="line">
            <a:avLst/>
          </a:prstGeom>
          <a:ln w="50800">
            <a:solidFill>
              <a:srgbClr val="FF2600"/>
            </a:solidFill>
            <a:custDash>
              <a:ds d="200000" sp="200000"/>
            </a:custDash>
            <a:miter lim="400000"/>
          </a:ln>
        </p:spPr>
        <p:txBody>
          <a:bodyPr lIns="50800" tIns="50800" rIns="50800" bIns="50800" anchor="ctr"/>
          <a:lstStyle/>
          <a:p>
            <a:pPr>
              <a:defRPr sz="2400"/>
            </a:pPr>
            <a:endParaRPr/>
          </a:p>
        </p:txBody>
      </p:sp>
      <p:sp>
        <p:nvSpPr>
          <p:cNvPr id="41" name="Shape 180"/>
          <p:cNvSpPr/>
          <p:nvPr/>
        </p:nvSpPr>
        <p:spPr>
          <a:xfrm flipV="1">
            <a:off x="10112376" y="4724101"/>
            <a:ext cx="1" cy="3598080"/>
          </a:xfrm>
          <a:prstGeom prst="line">
            <a:avLst/>
          </a:prstGeom>
          <a:ln w="50800">
            <a:solidFill>
              <a:srgbClr val="FF2600"/>
            </a:solidFill>
            <a:custDash>
              <a:ds d="200000" sp="200000"/>
            </a:custDash>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5638423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17961" y="3279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Let’s look at some data for clues: </a:t>
            </a:r>
            <a:endParaRPr dirty="0">
              <a:solidFill>
                <a:srgbClr val="9279B3"/>
              </a:solidFill>
            </a:endParaRPr>
          </a:p>
        </p:txBody>
      </p:sp>
      <p:pic>
        <p:nvPicPr>
          <p:cNvPr id="43" name="pasted-image.pdf"/>
          <p:cNvPicPr>
            <a:picLocks noChangeAspect="1"/>
          </p:cNvPicPr>
          <p:nvPr/>
        </p:nvPicPr>
        <p:blipFill>
          <a:blip r:embed="rId3"/>
          <a:stretch>
            <a:fillRect/>
          </a:stretch>
        </p:blipFill>
        <p:spPr>
          <a:xfrm flipH="1">
            <a:off x="8085981" y="4612647"/>
            <a:ext cx="4666678" cy="2942038"/>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7748543" y="1808883"/>
            <a:ext cx="4464737" cy="3002602"/>
          </a:xfrm>
          <a:prstGeom prst="rect">
            <a:avLst/>
          </a:prstGeom>
          <a:ln w="12700">
            <a:miter lim="400000"/>
          </a:ln>
        </p:spPr>
      </p:pic>
      <p:sp>
        <p:nvSpPr>
          <p:cNvPr id="45" name="Shape 144"/>
          <p:cNvSpPr/>
          <p:nvPr/>
        </p:nvSpPr>
        <p:spPr>
          <a:xfrm>
            <a:off x="317961" y="1418458"/>
            <a:ext cx="7261863" cy="7099379"/>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Look over each graph.</a:t>
            </a:r>
          </a:p>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It might help to organize the data in the order of events.</a:t>
            </a:r>
          </a:p>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You may use the timeline provided to help you. The worksheet is to help you organize your thoughts, but feel free to organize it differently is it makes more sense to you.</a:t>
            </a:r>
          </a:p>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Look for patterns that might reveal how their beaks changed.</a:t>
            </a:r>
          </a:p>
          <a:p>
            <a:pPr marL="514350" indent="-514350" algn="l">
              <a:spcBef>
                <a:spcPts val="3200"/>
              </a:spcBef>
              <a:buFont typeface="+mj-lt"/>
              <a:buAutoNum type="arabicPeriod"/>
              <a:defRPr sz="2800">
                <a:solidFill>
                  <a:srgbClr val="583F34"/>
                </a:solidFill>
                <a:latin typeface="Arial"/>
                <a:ea typeface="Arial"/>
                <a:cs typeface="Arial"/>
                <a:sym typeface="Arial"/>
              </a:defRPr>
            </a:pPr>
            <a:endParaRPr dirty="0"/>
          </a:p>
        </p:txBody>
      </p:sp>
    </p:spTree>
    <p:extLst>
      <p:ext uri="{BB962C8B-B14F-4D97-AF65-F5344CB8AC3E}">
        <p14:creationId xmlns:p14="http://schemas.microsoft.com/office/powerpoint/2010/main" val="193426005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Seasonal Rainfall in Daphne Major</a:t>
            </a:r>
          </a:p>
        </p:txBody>
      </p:sp>
      <p:pic>
        <p:nvPicPr>
          <p:cNvPr id="13" name="Weather color.png"/>
          <p:cNvPicPr>
            <a:picLocks noChangeAspect="1"/>
          </p:cNvPicPr>
          <p:nvPr/>
        </p:nvPicPr>
        <p:blipFill>
          <a:blip r:embed="rId3"/>
          <a:stretch>
            <a:fillRect/>
          </a:stretch>
        </p:blipFill>
        <p:spPr>
          <a:xfrm>
            <a:off x="948343" y="2187493"/>
            <a:ext cx="11263535" cy="5304216"/>
          </a:xfrm>
          <a:prstGeom prst="rect">
            <a:avLst/>
          </a:prstGeom>
          <a:ln w="12700">
            <a:miter lim="400000"/>
          </a:ln>
        </p:spPr>
      </p:pic>
      <p:sp>
        <p:nvSpPr>
          <p:cNvPr id="15" name="Shape 194"/>
          <p:cNvSpPr/>
          <p:nvPr/>
        </p:nvSpPr>
        <p:spPr>
          <a:xfrm rot="16200000">
            <a:off x="-384920" y="4220295"/>
            <a:ext cx="2752738" cy="4844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600" b="1">
                <a:solidFill>
                  <a:srgbClr val="583F34"/>
                </a:solidFill>
                <a:latin typeface="Arial"/>
                <a:ea typeface="Arial"/>
                <a:cs typeface="Arial"/>
                <a:sym typeface="Arial"/>
              </a:defRPr>
            </a:lvl1pPr>
          </a:lstStyle>
          <a:p>
            <a:r>
              <a:t>Rainfall (mm)</a:t>
            </a:r>
          </a:p>
        </p:txBody>
      </p:sp>
      <p:sp>
        <p:nvSpPr>
          <p:cNvPr id="16" name="Shape 195"/>
          <p:cNvSpPr/>
          <p:nvPr/>
        </p:nvSpPr>
        <p:spPr>
          <a:xfrm>
            <a:off x="5839159" y="7208051"/>
            <a:ext cx="2294192" cy="48449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2600" b="1">
                <a:solidFill>
                  <a:srgbClr val="583F34"/>
                </a:solidFill>
                <a:latin typeface="Arial"/>
                <a:ea typeface="Arial"/>
                <a:cs typeface="Arial"/>
                <a:sym typeface="Arial"/>
              </a:defRPr>
            </a:lvl1pPr>
          </a:lstStyle>
          <a:p>
            <a:r>
              <a:t>Seasons</a:t>
            </a:r>
          </a:p>
        </p:txBody>
      </p:sp>
    </p:spTree>
    <p:extLst>
      <p:ext uri="{BB962C8B-B14F-4D97-AF65-F5344CB8AC3E}">
        <p14:creationId xmlns:p14="http://schemas.microsoft.com/office/powerpoint/2010/main" val="396574723"/>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203"/>
          <p:cNvGrpSpPr/>
          <p:nvPr/>
        </p:nvGrpSpPr>
        <p:grpSpPr>
          <a:xfrm>
            <a:off x="2345145" y="968048"/>
            <a:ext cx="6078746" cy="8162843"/>
            <a:chOff x="0" y="0"/>
            <a:chExt cx="6078745" cy="8162841"/>
          </a:xfrm>
        </p:grpSpPr>
        <p:grpSp>
          <p:nvGrpSpPr>
            <p:cNvPr id="33" name="Group 200"/>
            <p:cNvGrpSpPr/>
            <p:nvPr/>
          </p:nvGrpSpPr>
          <p:grpSpPr>
            <a:xfrm>
              <a:off x="0" y="0"/>
              <a:ext cx="6078746" cy="8162842"/>
              <a:chOff x="0" y="0"/>
              <a:chExt cx="6078745" cy="8162841"/>
            </a:xfrm>
          </p:grpSpPr>
          <p:pic>
            <p:nvPicPr>
              <p:cNvPr id="36"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37"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34"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35"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2" name="Title 1"/>
          <p:cNvSpPr>
            <a:spLocks noGrp="1"/>
          </p:cNvSpPr>
          <p:nvPr>
            <p:ph type="title"/>
          </p:nvPr>
        </p:nvSpPr>
        <p:spPr/>
        <p:txBody>
          <a:bodyPr>
            <a:normAutofit fontScale="90000"/>
          </a:bodyPr>
          <a:lstStyle/>
          <a:p>
            <a:r>
              <a:rPr lang="en-US" dirty="0"/>
              <a:t>Distribution of beak depth for finches born in 1976 and 1978</a:t>
            </a:r>
          </a:p>
        </p:txBody>
      </p:sp>
      <p:sp>
        <p:nvSpPr>
          <p:cNvPr id="6" name="Shape 205"/>
          <p:cNvSpPr/>
          <p:nvPr/>
        </p:nvSpPr>
        <p:spPr>
          <a:xfrm rot="16200000">
            <a:off x="164123" y="4033355"/>
            <a:ext cx="3808519" cy="44723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grpSp>
        <p:nvGrpSpPr>
          <p:cNvPr id="8" name="Group 212"/>
          <p:cNvGrpSpPr/>
          <p:nvPr/>
        </p:nvGrpSpPr>
        <p:grpSpPr>
          <a:xfrm>
            <a:off x="8477039" y="1910855"/>
            <a:ext cx="1915379" cy="1398325"/>
            <a:chOff x="0" y="0"/>
            <a:chExt cx="1915378" cy="1398323"/>
          </a:xfrm>
        </p:grpSpPr>
        <p:pic>
          <p:nvPicPr>
            <p:cNvPr id="9" name="Finch small beak.jpg"/>
            <p:cNvPicPr>
              <a:picLocks noChangeAspect="1"/>
            </p:cNvPicPr>
            <p:nvPr/>
          </p:nvPicPr>
          <p:blipFill>
            <a:blip r:embed="rId5"/>
            <a:stretch>
              <a:fillRect/>
            </a:stretch>
          </p:blipFill>
          <p:spPr>
            <a:xfrm>
              <a:off x="0" y="0"/>
              <a:ext cx="1880844" cy="1398324"/>
            </a:xfrm>
            <a:prstGeom prst="rect">
              <a:avLst/>
            </a:prstGeom>
            <a:ln w="12700" cap="flat">
              <a:noFill/>
              <a:miter lim="400000"/>
            </a:ln>
            <a:effectLst/>
          </p:spPr>
        </p:pic>
        <p:grpSp>
          <p:nvGrpSpPr>
            <p:cNvPr id="10" name="Group 211"/>
            <p:cNvGrpSpPr/>
            <p:nvPr/>
          </p:nvGrpSpPr>
          <p:grpSpPr>
            <a:xfrm>
              <a:off x="1371614" y="107445"/>
              <a:ext cx="543765" cy="521636"/>
              <a:chOff x="0" y="0"/>
              <a:chExt cx="543763" cy="521635"/>
            </a:xfrm>
          </p:grpSpPr>
          <p:sp>
            <p:nvSpPr>
              <p:cNvPr id="11" name="Shape 208"/>
              <p:cNvSpPr/>
              <p:nvPr/>
            </p:nvSpPr>
            <p:spPr>
              <a:xfrm flipV="1">
                <a:off x="525488" y="0"/>
                <a:ext cx="1" cy="521636"/>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12" name="Shape 209"/>
              <p:cNvSpPr/>
              <p:nvPr/>
            </p:nvSpPr>
            <p:spPr>
              <a:xfrm>
                <a:off x="0" y="511305"/>
                <a:ext cx="543764"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14" name="Shape 210"/>
              <p:cNvSpPr/>
              <p:nvPr/>
            </p:nvSpPr>
            <p:spPr>
              <a:xfrm>
                <a:off x="0" y="12304"/>
                <a:ext cx="543764"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grpSp>
      <p:grpSp>
        <p:nvGrpSpPr>
          <p:cNvPr id="17" name="Group 220"/>
          <p:cNvGrpSpPr/>
          <p:nvPr/>
        </p:nvGrpSpPr>
        <p:grpSpPr>
          <a:xfrm>
            <a:off x="8385673" y="7314117"/>
            <a:ext cx="2098112" cy="1541584"/>
            <a:chOff x="0" y="0"/>
            <a:chExt cx="2098110" cy="1541582"/>
          </a:xfrm>
        </p:grpSpPr>
        <p:pic>
          <p:nvPicPr>
            <p:cNvPr id="18" name="finch large beak.jpg"/>
            <p:cNvPicPr>
              <a:picLocks noChangeAspect="1"/>
            </p:cNvPicPr>
            <p:nvPr/>
          </p:nvPicPr>
          <p:blipFill>
            <a:blip r:embed="rId6"/>
            <a:stretch>
              <a:fillRect/>
            </a:stretch>
          </p:blipFill>
          <p:spPr>
            <a:xfrm>
              <a:off x="0" y="0"/>
              <a:ext cx="1921974" cy="1541583"/>
            </a:xfrm>
            <a:prstGeom prst="rect">
              <a:avLst/>
            </a:prstGeom>
            <a:ln w="12700" cap="flat">
              <a:noFill/>
              <a:miter lim="400000"/>
            </a:ln>
            <a:effectLst/>
          </p:spPr>
        </p:pic>
        <p:grpSp>
          <p:nvGrpSpPr>
            <p:cNvPr id="19" name="Group 219"/>
            <p:cNvGrpSpPr/>
            <p:nvPr/>
          </p:nvGrpSpPr>
          <p:grpSpPr>
            <a:xfrm>
              <a:off x="1416798" y="142286"/>
              <a:ext cx="681313" cy="673223"/>
              <a:chOff x="0" y="0"/>
              <a:chExt cx="681312" cy="673221"/>
            </a:xfrm>
          </p:grpSpPr>
          <p:sp>
            <p:nvSpPr>
              <p:cNvPr id="20" name="Shape 215"/>
              <p:cNvSpPr/>
              <p:nvPr/>
            </p:nvSpPr>
            <p:spPr>
              <a:xfrm flipV="1">
                <a:off x="668829" y="-1"/>
                <a:ext cx="1" cy="673223"/>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nvGrpSpPr>
              <p:cNvPr id="21" name="Group 218"/>
              <p:cNvGrpSpPr/>
              <p:nvPr/>
            </p:nvGrpSpPr>
            <p:grpSpPr>
              <a:xfrm>
                <a:off x="-1" y="17745"/>
                <a:ext cx="681314" cy="637731"/>
                <a:chOff x="0" y="0"/>
                <a:chExt cx="681312" cy="637730"/>
              </a:xfrm>
            </p:grpSpPr>
            <p:sp>
              <p:nvSpPr>
                <p:cNvPr id="22" name="Shape 216"/>
                <p:cNvSpPr/>
                <p:nvPr/>
              </p:nvSpPr>
              <p:spPr>
                <a:xfrm>
                  <a:off x="0" y="637730"/>
                  <a:ext cx="681313" cy="1"/>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sp>
              <p:nvSpPr>
                <p:cNvPr id="23" name="Shape 217"/>
                <p:cNvSpPr/>
                <p:nvPr/>
              </p:nvSpPr>
              <p:spPr>
                <a:xfrm>
                  <a:off x="0" y="0"/>
                  <a:ext cx="681313" cy="0"/>
                </a:xfrm>
                <a:prstGeom prst="line">
                  <a:avLst/>
                </a:prstGeom>
                <a:noFill/>
                <a:ln w="50800" cap="flat">
                  <a:solidFill>
                    <a:srgbClr val="FF2600"/>
                  </a:solidFill>
                  <a:prstDash val="solid"/>
                  <a:miter lim="400000"/>
                </a:ln>
                <a:effectLst/>
              </p:spPr>
              <p:txBody>
                <a:bodyPr wrap="square" lIns="50800" tIns="50800" rIns="50800" bIns="50800" numCol="1" anchor="ctr">
                  <a:noAutofit/>
                </a:bodyPr>
                <a:lstStyle/>
                <a:p>
                  <a:pPr>
                    <a:defRPr sz="2400"/>
                  </a:pPr>
                  <a:endParaRPr/>
                </a:p>
              </p:txBody>
            </p:sp>
          </p:grpSp>
        </p:grpSp>
      </p:grpSp>
      <p:sp>
        <p:nvSpPr>
          <p:cNvPr id="24" name="Shape 221"/>
          <p:cNvSpPr/>
          <p:nvPr/>
        </p:nvSpPr>
        <p:spPr>
          <a:xfrm>
            <a:off x="8423256" y="6519815"/>
            <a:ext cx="2022945" cy="89422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sz="1800" b="1">
                <a:solidFill>
                  <a:srgbClr val="583F34"/>
                </a:solidFill>
                <a:latin typeface="Arial"/>
                <a:ea typeface="Arial"/>
                <a:cs typeface="Arial"/>
                <a:sym typeface="Arial"/>
              </a:defRPr>
            </a:pPr>
            <a:r>
              <a:t>1978</a:t>
            </a:r>
          </a:p>
          <a:p>
            <a:pPr>
              <a:defRPr sz="1800">
                <a:solidFill>
                  <a:srgbClr val="583F34"/>
                </a:solidFill>
                <a:latin typeface="Arial"/>
                <a:ea typeface="Arial"/>
                <a:cs typeface="Arial"/>
                <a:sym typeface="Arial"/>
              </a:defRPr>
            </a:pPr>
            <a:r>
              <a:t>Beak depth average=9.7mm</a:t>
            </a:r>
          </a:p>
        </p:txBody>
      </p:sp>
      <p:sp>
        <p:nvSpPr>
          <p:cNvPr id="38" name="Shape 204"/>
          <p:cNvSpPr/>
          <p:nvPr/>
        </p:nvSpPr>
        <p:spPr>
          <a:xfrm>
            <a:off x="2756736" y="1084267"/>
            <a:ext cx="1791247" cy="42266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200" b="1">
                <a:solidFill>
                  <a:srgbClr val="583F34"/>
                </a:solidFill>
                <a:latin typeface="Arial"/>
                <a:ea typeface="Arial"/>
                <a:cs typeface="Arial"/>
                <a:sym typeface="Arial"/>
              </a:defRPr>
            </a:lvl1pPr>
          </a:lstStyle>
          <a:p>
            <a:r>
              <a:t>Born in 1976</a:t>
            </a:r>
          </a:p>
        </p:txBody>
      </p:sp>
      <p:sp>
        <p:nvSpPr>
          <p:cNvPr id="39" name="Shape 223"/>
          <p:cNvSpPr/>
          <p:nvPr/>
        </p:nvSpPr>
        <p:spPr>
          <a:xfrm>
            <a:off x="2756736" y="4978882"/>
            <a:ext cx="1791247" cy="42266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200" b="1">
                <a:solidFill>
                  <a:srgbClr val="583F34"/>
                </a:solidFill>
                <a:latin typeface="Arial"/>
                <a:ea typeface="Arial"/>
                <a:cs typeface="Arial"/>
                <a:sym typeface="Arial"/>
              </a:defRPr>
            </a:lvl1pPr>
          </a:lstStyle>
          <a:p>
            <a:r>
              <a:t>Born in 1978</a:t>
            </a:r>
          </a:p>
        </p:txBody>
      </p:sp>
      <p:sp>
        <p:nvSpPr>
          <p:cNvPr id="40" name="Shape 213"/>
          <p:cNvSpPr/>
          <p:nvPr/>
        </p:nvSpPr>
        <p:spPr>
          <a:xfrm>
            <a:off x="8477039" y="1076311"/>
            <a:ext cx="1915380" cy="8942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sz="1800" b="1">
                <a:solidFill>
                  <a:srgbClr val="583F34"/>
                </a:solidFill>
                <a:latin typeface="Arial"/>
                <a:ea typeface="Arial"/>
                <a:cs typeface="Arial"/>
                <a:sym typeface="Arial"/>
              </a:defRPr>
            </a:pPr>
            <a:r>
              <a:t>1976</a:t>
            </a:r>
          </a:p>
          <a:p>
            <a:pPr>
              <a:defRPr sz="1800">
                <a:solidFill>
                  <a:srgbClr val="583F34"/>
                </a:solidFill>
                <a:latin typeface="Arial"/>
                <a:ea typeface="Arial"/>
                <a:cs typeface="Arial"/>
                <a:sym typeface="Arial"/>
              </a:defRPr>
            </a:pPr>
            <a:r>
              <a:rPr dirty="0"/>
              <a:t>Beak depth average=9.2mm</a:t>
            </a:r>
          </a:p>
        </p:txBody>
      </p:sp>
    </p:spTree>
    <p:extLst>
      <p:ext uri="{BB962C8B-B14F-4D97-AF65-F5344CB8AC3E}">
        <p14:creationId xmlns:p14="http://schemas.microsoft.com/office/powerpoint/2010/main" val="1779455649"/>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Beak depth of parents and their offspring</a:t>
            </a:r>
          </a:p>
        </p:txBody>
      </p:sp>
      <p:pic>
        <p:nvPicPr>
          <p:cNvPr id="27" name="heritability color.png"/>
          <p:cNvPicPr>
            <a:picLocks noChangeAspect="1"/>
          </p:cNvPicPr>
          <p:nvPr/>
        </p:nvPicPr>
        <p:blipFill>
          <a:blip r:embed="rId3"/>
          <a:stretch>
            <a:fillRect/>
          </a:stretch>
        </p:blipFill>
        <p:spPr>
          <a:xfrm>
            <a:off x="1937783" y="1465957"/>
            <a:ext cx="7075951" cy="7314085"/>
          </a:xfrm>
          <a:prstGeom prst="rect">
            <a:avLst/>
          </a:prstGeom>
          <a:ln w="12700">
            <a:miter lim="400000"/>
          </a:ln>
        </p:spPr>
      </p:pic>
      <p:sp>
        <p:nvSpPr>
          <p:cNvPr id="28" name="Shape 226"/>
          <p:cNvSpPr/>
          <p:nvPr/>
        </p:nvSpPr>
        <p:spPr>
          <a:xfrm rot="19281995">
            <a:off x="3387680" y="3806876"/>
            <a:ext cx="5708542" cy="3296208"/>
          </a:xfrm>
          <a:prstGeom prst="ellipse">
            <a:avLst/>
          </a:prstGeom>
          <a:ln w="25400">
            <a:solidFill>
              <a:srgbClr val="583F34"/>
            </a:solidFill>
            <a:miter lim="400000"/>
          </a:ln>
        </p:spPr>
        <p:txBody>
          <a:bodyPr lIns="50800" tIns="50800" rIns="50800" bIns="50800" anchor="ctr"/>
          <a:lstStyle/>
          <a:p>
            <a:pPr>
              <a:defRPr sz="2400">
                <a:solidFill>
                  <a:srgbClr val="FFFFFF"/>
                </a:solidFill>
              </a:defRPr>
            </a:pPr>
            <a:endParaRPr/>
          </a:p>
        </p:txBody>
      </p:sp>
      <p:sp>
        <p:nvSpPr>
          <p:cNvPr id="29" name="Shape 227"/>
          <p:cNvSpPr/>
          <p:nvPr/>
        </p:nvSpPr>
        <p:spPr>
          <a:xfrm rot="19281995">
            <a:off x="4678687" y="3172652"/>
            <a:ext cx="4435803" cy="1766885"/>
          </a:xfrm>
          <a:prstGeom prst="ellipse">
            <a:avLst/>
          </a:prstGeom>
          <a:ln w="25400">
            <a:solidFill>
              <a:srgbClr val="583F34"/>
            </a:solidFill>
            <a:custDash>
              <a:ds d="200000" sp="200000"/>
            </a:custDash>
            <a:miter lim="400000"/>
          </a:ln>
        </p:spPr>
        <p:txBody>
          <a:bodyPr lIns="50800" tIns="50800" rIns="50800" bIns="50800" anchor="ctr"/>
          <a:lstStyle/>
          <a:p>
            <a:pPr>
              <a:defRPr sz="2400">
                <a:solidFill>
                  <a:srgbClr val="FFFFFF"/>
                </a:solidFill>
              </a:defRPr>
            </a:pPr>
            <a:endParaRPr/>
          </a:p>
        </p:txBody>
      </p:sp>
      <p:sp>
        <p:nvSpPr>
          <p:cNvPr id="30" name="Shape 230"/>
          <p:cNvSpPr/>
          <p:nvPr/>
        </p:nvSpPr>
        <p:spPr>
          <a:xfrm flipV="1">
            <a:off x="3555203" y="2639609"/>
            <a:ext cx="5136428" cy="4558550"/>
          </a:xfrm>
          <a:prstGeom prst="line">
            <a:avLst/>
          </a:prstGeom>
          <a:ln w="50800">
            <a:solidFill>
              <a:srgbClr val="FF2600"/>
            </a:solidFill>
            <a:miter lim="400000"/>
          </a:ln>
        </p:spPr>
        <p:txBody>
          <a:bodyPr lIns="50800" tIns="50800" rIns="50800" bIns="50800" anchor="ctr"/>
          <a:lstStyle/>
          <a:p>
            <a:pPr>
              <a:defRPr sz="2400"/>
            </a:pPr>
            <a:endParaRPr/>
          </a:p>
        </p:txBody>
      </p:sp>
      <p:sp>
        <p:nvSpPr>
          <p:cNvPr id="44" name="Shape 236"/>
          <p:cNvSpPr/>
          <p:nvPr/>
        </p:nvSpPr>
        <p:spPr>
          <a:xfrm rot="16200000">
            <a:off x="-1202258" y="4387777"/>
            <a:ext cx="5922436" cy="42266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b="1">
                <a:solidFill>
                  <a:srgbClr val="583F34"/>
                </a:solidFill>
                <a:latin typeface="Arial"/>
                <a:ea typeface="Arial"/>
                <a:cs typeface="Arial"/>
                <a:sym typeface="Arial"/>
              </a:defRPr>
            </a:lvl1pPr>
          </a:lstStyle>
          <a:p>
            <a:r>
              <a:t>Average beak depth of their offspring (mm)</a:t>
            </a:r>
          </a:p>
        </p:txBody>
      </p:sp>
      <p:sp>
        <p:nvSpPr>
          <p:cNvPr id="45" name="Shape 237"/>
          <p:cNvSpPr/>
          <p:nvPr/>
        </p:nvSpPr>
        <p:spPr>
          <a:xfrm>
            <a:off x="2766814" y="8179162"/>
            <a:ext cx="5916277" cy="42266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200" b="1">
                <a:solidFill>
                  <a:srgbClr val="583F34"/>
                </a:solidFill>
                <a:latin typeface="Arial"/>
                <a:ea typeface="Arial"/>
                <a:cs typeface="Arial"/>
                <a:sym typeface="Arial"/>
              </a:defRPr>
            </a:lvl1pPr>
          </a:lstStyle>
          <a:p>
            <a:r>
              <a:t>Average beak depth of both parents (mm)</a:t>
            </a:r>
          </a:p>
        </p:txBody>
      </p:sp>
    </p:spTree>
    <p:extLst>
      <p:ext uri="{BB962C8B-B14F-4D97-AF65-F5344CB8AC3E}">
        <p14:creationId xmlns:p14="http://schemas.microsoft.com/office/powerpoint/2010/main" val="1924949834"/>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Seed size chosen by finches of different beak depths (1976)</a:t>
            </a:r>
          </a:p>
        </p:txBody>
      </p:sp>
      <p:pic>
        <p:nvPicPr>
          <p:cNvPr id="13" name="seed size color.png"/>
          <p:cNvPicPr>
            <a:picLocks noChangeAspect="1"/>
          </p:cNvPicPr>
          <p:nvPr/>
        </p:nvPicPr>
        <p:blipFill>
          <a:blip r:embed="rId3"/>
          <a:stretch>
            <a:fillRect/>
          </a:stretch>
        </p:blipFill>
        <p:spPr>
          <a:xfrm>
            <a:off x="1455815" y="1894058"/>
            <a:ext cx="10464801" cy="5720194"/>
          </a:xfrm>
          <a:prstGeom prst="rect">
            <a:avLst/>
          </a:prstGeom>
          <a:ln w="12700">
            <a:miter lim="400000"/>
          </a:ln>
        </p:spPr>
      </p:pic>
      <p:sp>
        <p:nvSpPr>
          <p:cNvPr id="14" name="Shape 241"/>
          <p:cNvSpPr/>
          <p:nvPr/>
        </p:nvSpPr>
        <p:spPr>
          <a:xfrm rot="16200000">
            <a:off x="-836089" y="4276540"/>
            <a:ext cx="3588860" cy="44723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sp>
        <p:nvSpPr>
          <p:cNvPr id="15" name="Shape 242"/>
          <p:cNvSpPr/>
          <p:nvPr/>
        </p:nvSpPr>
        <p:spPr>
          <a:xfrm>
            <a:off x="5792487" y="7635075"/>
            <a:ext cx="3377538" cy="44722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Beak depth (mm)</a:t>
            </a:r>
          </a:p>
        </p:txBody>
      </p:sp>
    </p:spTree>
    <p:extLst>
      <p:ext uri="{BB962C8B-B14F-4D97-AF65-F5344CB8AC3E}">
        <p14:creationId xmlns:p14="http://schemas.microsoft.com/office/powerpoint/2010/main" val="1083034803"/>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Distribution of beak depth of finches born in 1976</a:t>
            </a:r>
          </a:p>
        </p:txBody>
      </p:sp>
      <p:pic>
        <p:nvPicPr>
          <p:cNvPr id="6" name="survival color.png"/>
          <p:cNvPicPr>
            <a:picLocks noChangeAspect="1"/>
          </p:cNvPicPr>
          <p:nvPr/>
        </p:nvPicPr>
        <p:blipFill>
          <a:blip r:embed="rId3"/>
          <a:stretch>
            <a:fillRect/>
          </a:stretch>
        </p:blipFill>
        <p:spPr>
          <a:xfrm>
            <a:off x="1868323" y="2444573"/>
            <a:ext cx="9047465" cy="4864454"/>
          </a:xfrm>
          <a:prstGeom prst="rect">
            <a:avLst/>
          </a:prstGeom>
          <a:ln w="12700">
            <a:miter lim="400000"/>
          </a:ln>
        </p:spPr>
      </p:pic>
      <p:sp>
        <p:nvSpPr>
          <p:cNvPr id="7" name="Shape 246"/>
          <p:cNvSpPr/>
          <p:nvPr/>
        </p:nvSpPr>
        <p:spPr>
          <a:xfrm rot="16200000">
            <a:off x="-173886" y="4364446"/>
            <a:ext cx="3588860" cy="44723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sp>
        <p:nvSpPr>
          <p:cNvPr id="8" name="Shape 247"/>
          <p:cNvSpPr/>
          <p:nvPr/>
        </p:nvSpPr>
        <p:spPr>
          <a:xfrm>
            <a:off x="5108538" y="7215137"/>
            <a:ext cx="3377539" cy="44723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Beak depth (mm)</a:t>
            </a:r>
          </a:p>
        </p:txBody>
      </p:sp>
    </p:spTree>
    <p:extLst>
      <p:ext uri="{BB962C8B-B14F-4D97-AF65-F5344CB8AC3E}">
        <p14:creationId xmlns:p14="http://schemas.microsoft.com/office/powerpoint/2010/main" val="1166070993"/>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Population Size of Finches Between 1975-1978</a:t>
            </a:r>
          </a:p>
        </p:txBody>
      </p:sp>
      <p:sp>
        <p:nvSpPr>
          <p:cNvPr id="9" name="Shape 250"/>
          <p:cNvSpPr/>
          <p:nvPr/>
        </p:nvSpPr>
        <p:spPr>
          <a:xfrm rot="16200000">
            <a:off x="566691" y="4346407"/>
            <a:ext cx="3588860" cy="44723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pic>
        <p:nvPicPr>
          <p:cNvPr id="10"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746253" y="2413896"/>
            <a:ext cx="7091866" cy="5801456"/>
          </a:xfrm>
          <a:prstGeom prst="rect">
            <a:avLst/>
          </a:prstGeom>
          <a:ln w="12700">
            <a:miter lim="400000"/>
          </a:ln>
        </p:spPr>
      </p:pic>
    </p:spTree>
    <p:extLst>
      <p:ext uri="{BB962C8B-B14F-4D97-AF65-F5344CB8AC3E}">
        <p14:creationId xmlns:p14="http://schemas.microsoft.com/office/powerpoint/2010/main" val="67895566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Triangle 2 Optional Set UP Activity—NOT FOR STUDENTS</a:t>
            </a:r>
          </a:p>
        </p:txBody>
      </p:sp>
      <p:sp>
        <p:nvSpPr>
          <p:cNvPr id="144" name="Shape 144"/>
          <p:cNvSpPr/>
          <p:nvPr/>
        </p:nvSpPr>
        <p:spPr>
          <a:xfrm>
            <a:off x="5372100" y="2157908"/>
            <a:ext cx="7235079" cy="268791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r>
              <a:rPr lang="en-US" sz="2800" dirty="0">
                <a:latin typeface="Arial" charset="0"/>
                <a:ea typeface="Arial" charset="0"/>
                <a:cs typeface="Arial" charset="0"/>
              </a:rPr>
              <a:t>A few days before the beginning of the unit ask students to observe birds in their community. Provide students with some ideas/questions about birds to support their observations. Such ideas/questions might include:</a:t>
            </a:r>
          </a:p>
        </p:txBody>
      </p:sp>
      <p:sp>
        <p:nvSpPr>
          <p:cNvPr id="3" name="Rectangle 2"/>
          <p:cNvSpPr/>
          <p:nvPr/>
        </p:nvSpPr>
        <p:spPr>
          <a:xfrm>
            <a:off x="510362" y="4941602"/>
            <a:ext cx="12096817" cy="1785104"/>
          </a:xfrm>
          <a:prstGeom prst="rect">
            <a:avLst/>
          </a:prstGeom>
        </p:spPr>
        <p:txBody>
          <a:bodyPr wrap="square">
            <a:spAutoFit/>
          </a:bodyPr>
          <a:lstStyle/>
          <a:p>
            <a:pPr marL="342900" lvl="1" indent="-215900" algn="l">
              <a:buFont typeface="Arial" charset="0"/>
              <a:buChar char="•"/>
            </a:pPr>
            <a:r>
              <a:rPr lang="en-US" sz="2200" dirty="0">
                <a:latin typeface="Arial" charset="0"/>
                <a:ea typeface="Arial" charset="0"/>
                <a:cs typeface="Arial" charset="0"/>
              </a:rPr>
              <a:t>What differences in abundance do you observe among species of birds?</a:t>
            </a:r>
          </a:p>
          <a:p>
            <a:pPr marL="342900" lvl="1" indent="-215900" algn="l">
              <a:buFont typeface="Arial" charset="0"/>
              <a:buChar char="•"/>
            </a:pPr>
            <a:r>
              <a:rPr lang="en-US" sz="2200" dirty="0">
                <a:latin typeface="Arial" charset="0"/>
                <a:ea typeface="Arial" charset="0"/>
                <a:cs typeface="Arial" charset="0"/>
              </a:rPr>
              <a:t>What types behaviors do you notice in different types of birds?</a:t>
            </a:r>
          </a:p>
          <a:p>
            <a:pPr marL="342900" lvl="1" indent="-215900" algn="l">
              <a:buFont typeface="Arial" charset="0"/>
              <a:buChar char="•"/>
            </a:pPr>
            <a:r>
              <a:rPr lang="en-US" sz="2200" dirty="0">
                <a:latin typeface="Arial" charset="0"/>
                <a:ea typeface="Arial" charset="0"/>
                <a:cs typeface="Arial" charset="0"/>
              </a:rPr>
              <a:t>Are different types of birds observed in of places, or are some types of birds found only in certain locations (i.e. trees, on the ground, in the underbrush, etc.</a:t>
            </a:r>
            <a:r>
              <a:rPr lang="is-IS" sz="2200" dirty="0">
                <a:latin typeface="Arial" charset="0"/>
                <a:ea typeface="Arial" charset="0"/>
                <a:cs typeface="Arial" charset="0"/>
              </a:rPr>
              <a:t>…)?</a:t>
            </a:r>
          </a:p>
          <a:p>
            <a:pPr marL="342900" lvl="1" indent="-215900" algn="l">
              <a:spcAft>
                <a:spcPts val="1200"/>
              </a:spcAft>
              <a:buFont typeface="Arial" charset="0"/>
              <a:buChar char="•"/>
            </a:pPr>
            <a:r>
              <a:rPr lang="is-IS" sz="2200" dirty="0">
                <a:latin typeface="Arial" charset="0"/>
                <a:ea typeface="Arial" charset="0"/>
                <a:cs typeface="Arial" charset="0"/>
              </a:rPr>
              <a:t>Can you make out differences in feeding behavior between bird species?</a:t>
            </a:r>
            <a:endParaRPr lang="en-US" sz="2200" dirty="0">
              <a:latin typeface="Arial" charset="0"/>
              <a:ea typeface="Arial" charset="0"/>
              <a:cs typeface="Arial" charset="0"/>
            </a:endParaRPr>
          </a:p>
        </p:txBody>
      </p:sp>
      <p:sp>
        <p:nvSpPr>
          <p:cNvPr id="5" name="Rectangle 4"/>
          <p:cNvSpPr/>
          <p:nvPr/>
        </p:nvSpPr>
        <p:spPr>
          <a:xfrm>
            <a:off x="942918" y="4501677"/>
            <a:ext cx="2954655" cy="369332"/>
          </a:xfrm>
          <a:prstGeom prst="rect">
            <a:avLst/>
          </a:prstGeom>
        </p:spPr>
        <p:txBody>
          <a:bodyPr wrap="none">
            <a:spAutoFit/>
          </a:bodyPr>
          <a:lstStyle/>
          <a:p>
            <a:r>
              <a:rPr lang="en-US" sz="1800" b="1" dirty="0">
                <a:solidFill>
                  <a:srgbClr val="9279B3"/>
                </a:solidFill>
              </a:rPr>
              <a:t>M: </a:t>
            </a:r>
            <a:r>
              <a:rPr lang="en-US" sz="1800" dirty="0">
                <a:solidFill>
                  <a:srgbClr val="9279B3"/>
                </a:solidFill>
              </a:rPr>
              <a:t>Natural selection model</a:t>
            </a:r>
          </a:p>
        </p:txBody>
      </p:sp>
      <p:sp>
        <p:nvSpPr>
          <p:cNvPr id="11" name="Rectangle 10"/>
          <p:cNvSpPr/>
          <p:nvPr/>
        </p:nvSpPr>
        <p:spPr>
          <a:xfrm>
            <a:off x="160491" y="3759924"/>
            <a:ext cx="4530779" cy="369332"/>
          </a:xfrm>
          <a:prstGeom prst="rect">
            <a:avLst/>
          </a:prstGeom>
        </p:spPr>
        <p:txBody>
          <a:bodyPr wrap="square">
            <a:spAutoFit/>
          </a:bodyPr>
          <a:lstStyle/>
          <a:p>
            <a:r>
              <a:rPr lang="en-US" sz="1800" b="1" dirty="0">
                <a:solidFill>
                  <a:srgbClr val="9279B3"/>
                </a:solidFill>
              </a:rPr>
              <a:t>P: </a:t>
            </a:r>
            <a:r>
              <a:rPr lang="en-US" sz="1800" dirty="0">
                <a:solidFill>
                  <a:srgbClr val="9279B3"/>
                </a:solidFill>
              </a:rPr>
              <a:t>Traits change over time</a:t>
            </a:r>
          </a:p>
        </p:txBody>
      </p:sp>
      <p:sp>
        <p:nvSpPr>
          <p:cNvPr id="12" name="Rectangle 11"/>
          <p:cNvSpPr/>
          <p:nvPr/>
        </p:nvSpPr>
        <p:spPr>
          <a:xfrm>
            <a:off x="930094" y="4114767"/>
            <a:ext cx="3860919" cy="369332"/>
          </a:xfrm>
          <a:prstGeom prst="rect">
            <a:avLst/>
          </a:prstGeom>
        </p:spPr>
        <p:txBody>
          <a:bodyPr wrap="square">
            <a:spAutoFit/>
          </a:bodyPr>
          <a:lstStyle/>
          <a:p>
            <a:r>
              <a:rPr lang="en-US" sz="1800" b="1" dirty="0">
                <a:solidFill>
                  <a:srgbClr val="9279B3"/>
                </a:solidFill>
              </a:rPr>
              <a:t>Q: </a:t>
            </a:r>
            <a:r>
              <a:rPr lang="en-US" sz="1800" dirty="0">
                <a:solidFill>
                  <a:srgbClr val="9279B3"/>
                </a:solidFill>
              </a:rPr>
              <a:t>How do traits change over time?</a:t>
            </a:r>
          </a:p>
        </p:txBody>
      </p:sp>
      <p:grpSp>
        <p:nvGrpSpPr>
          <p:cNvPr id="9" name="Group 8"/>
          <p:cNvGrpSpPr/>
          <p:nvPr/>
        </p:nvGrpSpPr>
        <p:grpSpPr>
          <a:xfrm>
            <a:off x="1029484" y="1311626"/>
            <a:ext cx="2571024" cy="2190241"/>
            <a:chOff x="1029484" y="1311626"/>
            <a:chExt cx="2571024" cy="2190241"/>
          </a:xfrm>
        </p:grpSpPr>
        <p:sp>
          <p:nvSpPr>
            <p:cNvPr id="4" name="Triangle 3"/>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6" name="Rectangle 5"/>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10" name="Rectangle 9"/>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3" name="Rectangle 12"/>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7" name="TextBox 6"/>
          <p:cNvSpPr txBox="1"/>
          <p:nvPr/>
        </p:nvSpPr>
        <p:spPr>
          <a:xfrm>
            <a:off x="565452" y="6726706"/>
            <a:ext cx="12041727"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2800" dirty="0">
                <a:latin typeface="Arial" charset="0"/>
                <a:ea typeface="Arial" charset="0"/>
                <a:cs typeface="Arial" charset="0"/>
              </a:rPr>
              <a:t>Have students record things they notice over a few days. As the NS unit starts engage in a class dialogue about what students noticed about birds. Ask some guiding questions that can serve to connect them back to the Population Dynamics (PD) unit and point them forward (or foreshadow) the NS unit content.</a:t>
            </a:r>
          </a:p>
        </p:txBody>
      </p:sp>
    </p:spTree>
    <p:extLst>
      <p:ext uri="{BB962C8B-B14F-4D97-AF65-F5344CB8AC3E}">
        <p14:creationId xmlns:p14="http://schemas.microsoft.com/office/powerpoint/2010/main" val="619861769"/>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Total seed biomass available for finches to eat 1976-78</a:t>
            </a:r>
          </a:p>
        </p:txBody>
      </p:sp>
      <p:pic>
        <p:nvPicPr>
          <p:cNvPr id="5"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660037" y="2267987"/>
            <a:ext cx="7086601" cy="5605131"/>
          </a:xfrm>
          <a:prstGeom prst="rect">
            <a:avLst/>
          </a:prstGeom>
          <a:ln w="12700">
            <a:miter lim="400000"/>
          </a:ln>
        </p:spPr>
      </p:pic>
      <p:sp>
        <p:nvSpPr>
          <p:cNvPr id="6" name="Shape 256"/>
          <p:cNvSpPr/>
          <p:nvPr/>
        </p:nvSpPr>
        <p:spPr>
          <a:xfrm rot="16200000">
            <a:off x="-296321" y="4246925"/>
            <a:ext cx="5179986" cy="44722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Total available seed biomass</a:t>
            </a:r>
          </a:p>
        </p:txBody>
      </p:sp>
    </p:spTree>
    <p:extLst>
      <p:ext uri="{BB962C8B-B14F-4D97-AF65-F5344CB8AC3E}">
        <p14:creationId xmlns:p14="http://schemas.microsoft.com/office/powerpoint/2010/main" val="710196372"/>
      </p:ext>
    </p:ext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Average Size and Hardness of Available Seeds (1975-78)</a:t>
            </a:r>
          </a:p>
        </p:txBody>
      </p:sp>
      <p:grpSp>
        <p:nvGrpSpPr>
          <p:cNvPr id="7" name="Group 262"/>
          <p:cNvGrpSpPr/>
          <p:nvPr/>
        </p:nvGrpSpPr>
        <p:grpSpPr>
          <a:xfrm>
            <a:off x="3195272" y="2094027"/>
            <a:ext cx="7086601" cy="5902708"/>
            <a:chOff x="0" y="0"/>
            <a:chExt cx="7086600" cy="5902707"/>
          </a:xfrm>
        </p:grpSpPr>
        <p:pic>
          <p:nvPicPr>
            <p:cNvPr id="8"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7086600" cy="5902708"/>
            </a:xfrm>
            <a:prstGeom prst="rect">
              <a:avLst/>
            </a:prstGeom>
            <a:ln w="12700" cap="flat">
              <a:noFill/>
              <a:miter lim="400000"/>
            </a:ln>
            <a:effectLst/>
          </p:spPr>
        </p:pic>
        <p:sp>
          <p:nvSpPr>
            <p:cNvPr id="9" name="Shape 261"/>
            <p:cNvSpPr/>
            <p:nvPr/>
          </p:nvSpPr>
          <p:spPr>
            <a:xfrm>
              <a:off x="6590597" y="1764868"/>
              <a:ext cx="448973" cy="1526190"/>
            </a:xfrm>
            <a:prstGeom prst="rect">
              <a:avLst/>
            </a:prstGeom>
            <a:solidFill>
              <a:srgbClr val="FFFFFF"/>
            </a:solidFill>
            <a:ln w="12700" cap="flat">
              <a:noFill/>
              <a:miter lim="400000"/>
            </a:ln>
            <a:effectLst/>
          </p:spPr>
          <p:txBody>
            <a:bodyPr wrap="square" lIns="50800" tIns="50800" rIns="50800" bIns="50800" numCol="1" anchor="ctr">
              <a:noAutofit/>
            </a:bodyPr>
            <a:lstStyle/>
            <a:p>
              <a:pPr>
                <a:defRPr sz="2400">
                  <a:solidFill>
                    <a:srgbClr val="FFFFFF"/>
                  </a:solidFill>
                </a:defRPr>
              </a:pPr>
              <a:endParaRPr/>
            </a:p>
          </p:txBody>
        </p:sp>
      </p:grpSp>
      <p:sp>
        <p:nvSpPr>
          <p:cNvPr id="10" name="Shape 259"/>
          <p:cNvSpPr/>
          <p:nvPr/>
        </p:nvSpPr>
        <p:spPr>
          <a:xfrm rot="16200000">
            <a:off x="356548" y="4123243"/>
            <a:ext cx="5179986" cy="447229"/>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2400" b="1">
                <a:solidFill>
                  <a:srgbClr val="583F34"/>
                </a:solidFill>
                <a:latin typeface="Arial"/>
                <a:ea typeface="Arial"/>
                <a:cs typeface="Arial"/>
                <a:sym typeface="Arial"/>
              </a:defRPr>
            </a:lvl1pPr>
          </a:lstStyle>
          <a:p>
            <a:r>
              <a:t>Seed size and hardness index</a:t>
            </a:r>
          </a:p>
        </p:txBody>
      </p:sp>
    </p:spTree>
    <p:extLst>
      <p:ext uri="{BB962C8B-B14F-4D97-AF65-F5344CB8AC3E}">
        <p14:creationId xmlns:p14="http://schemas.microsoft.com/office/powerpoint/2010/main" val="188465432"/>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Research on Galapagos Ground Finches</a:t>
            </a:r>
          </a:p>
        </p:txBody>
      </p:sp>
      <p:sp>
        <p:nvSpPr>
          <p:cNvPr id="13" name="Shape 265"/>
          <p:cNvSpPr/>
          <p:nvPr/>
        </p:nvSpPr>
        <p:spPr>
          <a:xfrm>
            <a:off x="454961" y="1946332"/>
            <a:ext cx="12094878" cy="510396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500">
                <a:solidFill>
                  <a:srgbClr val="583F34"/>
                </a:solidFill>
                <a:latin typeface="Arial"/>
                <a:ea typeface="Arial"/>
                <a:cs typeface="Arial"/>
                <a:sym typeface="Arial"/>
              </a:defRPr>
            </a:pPr>
            <a:r>
              <a:rPr dirty="0"/>
              <a:t>The originals of the following graphs and data can be found in these references: </a:t>
            </a:r>
          </a:p>
          <a:p>
            <a:pPr algn="l">
              <a:defRPr sz="2500">
                <a:solidFill>
                  <a:srgbClr val="583F34"/>
                </a:solidFill>
                <a:latin typeface="Arial"/>
                <a:ea typeface="Arial"/>
                <a:cs typeface="Arial"/>
                <a:sym typeface="Arial"/>
              </a:defRPr>
            </a:pPr>
            <a:endParaRPr dirty="0"/>
          </a:p>
          <a:p>
            <a:pPr marL="228600" indent="-228600" algn="l">
              <a:buSzPct val="100000"/>
              <a:buChar char="•"/>
              <a:defRPr sz="2500">
                <a:solidFill>
                  <a:srgbClr val="583F34"/>
                </a:solidFill>
                <a:latin typeface="Arial"/>
                <a:ea typeface="Arial"/>
                <a:cs typeface="Arial"/>
                <a:sym typeface="Arial"/>
              </a:defRPr>
            </a:pPr>
            <a:r>
              <a:rPr dirty="0"/>
              <a:t>Boag P.T. and P.R. Grant. 1984. Darwin’s Finches (Geospiza) On Isla Daphne Major, Galapagos: Breeding and Feeding Ecology in a Climatically Variable. Ecological Monographs 54: 463–489 </a:t>
            </a:r>
          </a:p>
          <a:p>
            <a:pPr marL="228600" indent="-228600" algn="l">
              <a:buSzPct val="100000"/>
              <a:buChar char="•"/>
              <a:defRPr sz="2500">
                <a:solidFill>
                  <a:srgbClr val="583F34"/>
                </a:solidFill>
                <a:latin typeface="Arial"/>
                <a:ea typeface="Arial"/>
                <a:cs typeface="Arial"/>
                <a:sym typeface="Arial"/>
              </a:defRPr>
            </a:pPr>
            <a:endParaRPr dirty="0"/>
          </a:p>
          <a:p>
            <a:pPr marL="228600" indent="-228600" algn="l">
              <a:buSzPct val="100000"/>
              <a:buChar char="•"/>
              <a:defRPr sz="2500">
                <a:solidFill>
                  <a:srgbClr val="583F34"/>
                </a:solidFill>
                <a:latin typeface="Arial"/>
                <a:ea typeface="Arial"/>
                <a:cs typeface="Arial"/>
                <a:sym typeface="Arial"/>
              </a:defRPr>
            </a:pPr>
            <a:r>
              <a:rPr dirty="0"/>
              <a:t>Grant R.B. and  P.R. Grant. 1989. Natural Selection in a Population of Darwin's Finches. The American Naturalist 133(3): 377-393 </a:t>
            </a:r>
          </a:p>
          <a:p>
            <a:pPr marL="228600" indent="-228600" algn="l">
              <a:buSzPct val="100000"/>
              <a:buChar char="•"/>
              <a:defRPr sz="2500">
                <a:solidFill>
                  <a:srgbClr val="583F34"/>
                </a:solidFill>
                <a:latin typeface="Arial"/>
                <a:ea typeface="Arial"/>
                <a:cs typeface="Arial"/>
                <a:sym typeface="Arial"/>
              </a:defRPr>
            </a:pPr>
            <a:endParaRPr dirty="0"/>
          </a:p>
          <a:p>
            <a:pPr marL="228600" indent="-228600" algn="l">
              <a:buSzPct val="100000"/>
              <a:buChar char="•"/>
              <a:defRPr sz="2500">
                <a:solidFill>
                  <a:srgbClr val="583F34"/>
                </a:solidFill>
                <a:latin typeface="Arial"/>
                <a:ea typeface="Arial"/>
                <a:cs typeface="Arial"/>
                <a:sym typeface="Arial"/>
              </a:defRPr>
            </a:pPr>
            <a:r>
              <a:rPr dirty="0"/>
              <a:t>Grant R.B. and P.R. Grant. 2003. What Darwin's Finches Can Teach Us about the Evolutionary Origin and Regulation of Biodiversity. BioScience 53(10): 965-975</a:t>
            </a:r>
          </a:p>
          <a:p>
            <a:pPr algn="l">
              <a:defRPr sz="2500">
                <a:solidFill>
                  <a:srgbClr val="583F34"/>
                </a:solidFill>
                <a:latin typeface="Arial"/>
                <a:ea typeface="Arial"/>
                <a:cs typeface="Arial"/>
                <a:sym typeface="Arial"/>
              </a:defRPr>
            </a:pPr>
            <a:endParaRPr dirty="0"/>
          </a:p>
          <a:p>
            <a:pPr algn="l">
              <a:defRPr sz="2500">
                <a:solidFill>
                  <a:srgbClr val="583F34"/>
                </a:solidFill>
                <a:latin typeface="Arial"/>
                <a:ea typeface="Arial"/>
                <a:cs typeface="Arial"/>
                <a:sym typeface="Arial"/>
              </a:defRPr>
            </a:pPr>
            <a:r>
              <a:rPr dirty="0"/>
              <a:t>Some of the graphs were modified </a:t>
            </a:r>
            <a:r>
              <a:rPr lang="en-US" dirty="0"/>
              <a:t>to simplify or make more easily readable</a:t>
            </a:r>
            <a:r>
              <a:rPr dirty="0"/>
              <a:t>. </a:t>
            </a:r>
          </a:p>
        </p:txBody>
      </p:sp>
    </p:spTree>
    <p:extLst>
      <p:ext uri="{BB962C8B-B14F-4D97-AF65-F5344CB8AC3E}">
        <p14:creationId xmlns:p14="http://schemas.microsoft.com/office/powerpoint/2010/main" val="1647968071"/>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4 Wrap up</a:t>
            </a:r>
          </a:p>
        </p:txBody>
      </p:sp>
      <p:sp>
        <p:nvSpPr>
          <p:cNvPr id="5" name="Shape 144"/>
          <p:cNvSpPr/>
          <p:nvPr/>
        </p:nvSpPr>
        <p:spPr>
          <a:xfrm>
            <a:off x="464596" y="1119392"/>
            <a:ext cx="12289586" cy="352917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explored a comprehensive dataset related to the change in the distribution of finch beak size on the Galapagos in the 1970s. We organized the data so that we could see what happened with regard to rainfall, distribution of the trait, seed availability, etc. Next we will discuss what all this might mean and how we can use these ideas to continue to refine our ideas about trait change over time. </a:t>
            </a:r>
            <a:endParaRPr b="1" i="1" dirty="0"/>
          </a:p>
        </p:txBody>
      </p:sp>
    </p:spTree>
    <p:extLst>
      <p:ext uri="{BB962C8B-B14F-4D97-AF65-F5344CB8AC3E}">
        <p14:creationId xmlns:p14="http://schemas.microsoft.com/office/powerpoint/2010/main" val="3114856365"/>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4 Wrap up</a:t>
            </a:r>
          </a:p>
        </p:txBody>
      </p:sp>
      <p:sp>
        <p:nvSpPr>
          <p:cNvPr id="5" name="Shape 144"/>
          <p:cNvSpPr/>
          <p:nvPr/>
        </p:nvSpPr>
        <p:spPr>
          <a:xfrm>
            <a:off x="573760" y="2450810"/>
            <a:ext cx="11780875" cy="573490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450850" algn="l">
              <a:spcAft>
                <a:spcPts val="1200"/>
              </a:spcAft>
              <a:buFont typeface="+mj-lt"/>
              <a:buAutoNum type="arabicPeriod"/>
            </a:pPr>
            <a:r>
              <a:rPr lang="en-US" sz="2800" dirty="0">
                <a:latin typeface="Arial" charset="0"/>
                <a:ea typeface="Arial" charset="0"/>
                <a:cs typeface="Arial" charset="0"/>
              </a:rPr>
              <a:t>This may be an opportune time for a brief summative assessment.</a:t>
            </a:r>
          </a:p>
          <a:p>
            <a:pPr marL="514350" indent="-450850" algn="l">
              <a:spcAft>
                <a:spcPts val="1200"/>
              </a:spcAft>
              <a:buFont typeface="+mj-lt"/>
              <a:buAutoNum type="arabicPeriod"/>
            </a:pPr>
            <a:r>
              <a:rPr lang="en-US" sz="2800" dirty="0">
                <a:latin typeface="Arial" charset="0"/>
                <a:ea typeface="Arial" charset="0"/>
                <a:cs typeface="Arial" charset="0"/>
              </a:rPr>
              <a:t>Options might include multiple choice, matching, short essay (see the Assessments section of the web pages), or one of the following two less traditional types of assessment:</a:t>
            </a:r>
          </a:p>
          <a:p>
            <a:pPr marL="979487" lvl="1" indent="-514350" algn="l">
              <a:spcAft>
                <a:spcPts val="1200"/>
              </a:spcAft>
              <a:buFont typeface="+mj-lt"/>
              <a:buAutoNum type="alphaLcParenR"/>
            </a:pPr>
            <a:r>
              <a:rPr lang="is-IS" sz="2800" dirty="0">
                <a:latin typeface="Arial" charset="0"/>
                <a:ea typeface="Arial" charset="0"/>
                <a:cs typeface="Arial" charset="0"/>
              </a:rPr>
              <a:t>Use “Justified T or F Statements”. Construct several True or False Statements with spaces below for students to justify in writing their selection of T or F.</a:t>
            </a:r>
            <a:endParaRPr lang="en-US" sz="2800" dirty="0">
              <a:latin typeface="Arial" charset="0"/>
              <a:ea typeface="Arial" charset="0"/>
              <a:cs typeface="Arial" charset="0"/>
            </a:endParaRPr>
          </a:p>
          <a:p>
            <a:pPr marL="979487" lvl="1" indent="-514350" algn="l">
              <a:spcAft>
                <a:spcPts val="1200"/>
              </a:spcAft>
              <a:buFont typeface="+mj-lt"/>
              <a:buAutoNum type="alphaLcParenR"/>
            </a:pPr>
            <a:r>
              <a:rPr lang="is-IS" sz="2800" dirty="0">
                <a:latin typeface="Arial" charset="0"/>
                <a:ea typeface="Arial" charset="0"/>
                <a:cs typeface="Arial" charset="0"/>
              </a:rPr>
              <a:t>“Fact First Q</a:t>
            </a:r>
            <a:r>
              <a:rPr lang="en-US" sz="2800" dirty="0">
                <a:latin typeface="Arial" charset="0"/>
                <a:ea typeface="Arial" charset="0"/>
                <a:cs typeface="Arial" charset="0"/>
              </a:rPr>
              <a:t>u</a:t>
            </a:r>
            <a:r>
              <a:rPr lang="is-IS" sz="2800" dirty="0">
                <a:latin typeface="Arial" charset="0"/>
                <a:ea typeface="Arial" charset="0"/>
                <a:cs typeface="Arial" charset="0"/>
              </a:rPr>
              <a:t>estioning”. Example: On islands where grazing has been heavy and sustained over very long periods of time some species of ground plants have developed flowers that are small and under leaves. This is an example of natural selection at work. Why is it an example of NS? Teacher choice as to where to place this.</a:t>
            </a:r>
          </a:p>
        </p:txBody>
      </p:sp>
      <p:sp>
        <p:nvSpPr>
          <p:cNvPr id="6" name="Title 1"/>
          <p:cNvSpPr txBox="1">
            <a:spLocks/>
          </p:cNvSpPr>
          <p:nvPr/>
        </p:nvSpPr>
        <p:spPr>
          <a:xfrm>
            <a:off x="1206398" y="1154292"/>
            <a:ext cx="10515600" cy="88381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marL="0" marR="0" indent="0" algn="l" defTabSz="584200" rtl="0" latinLnBrk="0">
              <a:lnSpc>
                <a:spcPct val="100000"/>
              </a:lnSpc>
              <a:spcBef>
                <a:spcPts val="0"/>
              </a:spcBef>
              <a:spcAft>
                <a:spcPts val="0"/>
              </a:spcAft>
              <a:buClrTx/>
              <a:buSzTx/>
              <a:buFontTx/>
              <a:buNone/>
              <a:tabLst/>
              <a:defRPr sz="3800" b="0" i="0" u="none" strike="noStrike" cap="none" spc="0" baseline="0">
                <a:ln>
                  <a:noFill/>
                </a:ln>
                <a:solidFill>
                  <a:srgbClr val="FFFFFF"/>
                </a:solidFill>
                <a:uFillTx/>
                <a:latin typeface="Arial"/>
                <a:ea typeface="Arial"/>
                <a:cs typeface="Arial"/>
                <a:sym typeface="Arial"/>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a:lstStyle>
          <a:p>
            <a:pPr algn="ctr" hangingPunct="1"/>
            <a:r>
              <a:rPr lang="en-US" i="1" dirty="0">
                <a:solidFill>
                  <a:schemeClr val="tx1"/>
                </a:solidFill>
              </a:rPr>
              <a:t>Suggestions for additional assessments</a:t>
            </a:r>
            <a:r>
              <a:rPr lang="en-US" dirty="0">
                <a:solidFill>
                  <a:schemeClr val="tx1"/>
                </a:solidFill>
              </a:rPr>
              <a:t> </a:t>
            </a:r>
          </a:p>
        </p:txBody>
      </p:sp>
    </p:spTree>
    <p:extLst>
      <p:ext uri="{BB962C8B-B14F-4D97-AF65-F5344CB8AC3E}">
        <p14:creationId xmlns:p14="http://schemas.microsoft.com/office/powerpoint/2010/main" val="118807121"/>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Teacher Notes: Learning Segment 5 		NOT FOR STUDENTS</a:t>
            </a:r>
          </a:p>
        </p:txBody>
      </p:sp>
      <p:grpSp>
        <p:nvGrpSpPr>
          <p:cNvPr id="4" name="Group 3"/>
          <p:cNvGrpSpPr/>
          <p:nvPr/>
        </p:nvGrpSpPr>
        <p:grpSpPr>
          <a:xfrm>
            <a:off x="112033" y="1285281"/>
            <a:ext cx="2571024" cy="2190241"/>
            <a:chOff x="1029484" y="1311626"/>
            <a:chExt cx="2571024" cy="2190241"/>
          </a:xfrm>
        </p:grpSpPr>
        <p:sp>
          <p:nvSpPr>
            <p:cNvPr id="5" name="Triangle 4"/>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6" name="Rectangle 5"/>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7" name="Rectangle 6"/>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8" name="Rectangle 7"/>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9" name="Shape 144"/>
          <p:cNvSpPr/>
          <p:nvPr/>
        </p:nvSpPr>
        <p:spPr>
          <a:xfrm>
            <a:off x="3006807" y="1322152"/>
            <a:ext cx="9266274" cy="182614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solidFill>
                  <a:srgbClr val="583F34"/>
                </a:solidFill>
              </a:rPr>
              <a:t>In learning segment 4, students analyzed a dataset and began to generate evidence that will either support, refute, or build on their initial model ideas generated in learning segment 3. </a:t>
            </a:r>
            <a:endParaRPr i="1" dirty="0">
              <a:solidFill>
                <a:srgbClr val="583F34"/>
              </a:solidFill>
            </a:endParaRPr>
          </a:p>
        </p:txBody>
      </p:sp>
      <p:cxnSp>
        <p:nvCxnSpPr>
          <p:cNvPr id="10" name="Straight Arrow Connector 9"/>
          <p:cNvCxnSpPr/>
          <p:nvPr/>
        </p:nvCxnSpPr>
        <p:spPr>
          <a:xfrm flipV="1">
            <a:off x="366447" y="1663439"/>
            <a:ext cx="839189" cy="1411972"/>
          </a:xfrm>
          <a:prstGeom prst="straightConnector1">
            <a:avLst/>
          </a:prstGeom>
          <a:noFill/>
          <a:ln w="31750" cap="flat">
            <a:solidFill>
              <a:srgbClr val="9279B3"/>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3" name="TextBox 2"/>
          <p:cNvSpPr txBox="1"/>
          <p:nvPr/>
        </p:nvSpPr>
        <p:spPr>
          <a:xfrm>
            <a:off x="366447" y="3511357"/>
            <a:ext cx="11906634" cy="26879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a:r>
              <a:rPr lang="en-US" sz="2800" dirty="0">
                <a:solidFill>
                  <a:srgbClr val="583F34"/>
                </a:solidFill>
                <a:latin typeface="Arial" charset="0"/>
                <a:ea typeface="Arial" charset="0"/>
                <a:cs typeface="Arial" charset="0"/>
              </a:rPr>
              <a:t>Now in segment 5, they first construct an explanation (or “story”) explaining what happened with the finches. They will make those ideas public and utilize evidence to support their claims, compare their ideas to those of other groups and then return to the initial model they developed in Segment 3. The class will work together to refine general model ideas based on the specific case of the finches.</a:t>
            </a: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12" name="Rectangle 11"/>
          <p:cNvSpPr/>
          <p:nvPr/>
        </p:nvSpPr>
        <p:spPr>
          <a:xfrm>
            <a:off x="366447" y="6352613"/>
            <a:ext cx="11906634" cy="1815882"/>
          </a:xfrm>
          <a:prstGeom prst="rect">
            <a:avLst/>
          </a:prstGeom>
        </p:spPr>
        <p:txBody>
          <a:bodyPr wrap="square">
            <a:spAutoFit/>
          </a:bodyPr>
          <a:lstStyle/>
          <a:p>
            <a:pPr algn="l">
              <a:spcBef>
                <a:spcPts val="700"/>
              </a:spcBef>
              <a:defRPr sz="2600">
                <a:solidFill>
                  <a:srgbClr val="583F34"/>
                </a:solidFill>
                <a:latin typeface="Arial"/>
                <a:ea typeface="Arial"/>
                <a:cs typeface="Arial"/>
                <a:sym typeface="Arial"/>
              </a:defRPr>
            </a:pPr>
            <a:r>
              <a:rPr lang="en-US" sz="2800" dirty="0"/>
              <a:t>At the end of this segment students might feel that they have a “finished model”. Remind them that there is no such a thing as a “finished model”. </a:t>
            </a:r>
            <a:r>
              <a:rPr lang="en-US" sz="2800" b="1" dirty="0"/>
              <a:t>Models get continuously tested and as new observations are made, and as new evidence arises, models get revised and refined</a:t>
            </a:r>
            <a:r>
              <a:rPr lang="en-US" sz="2800" dirty="0"/>
              <a:t>. </a:t>
            </a:r>
          </a:p>
        </p:txBody>
      </p:sp>
    </p:spTree>
    <p:extLst>
      <p:ext uri="{BB962C8B-B14F-4D97-AF65-F5344CB8AC3E}">
        <p14:creationId xmlns:p14="http://schemas.microsoft.com/office/powerpoint/2010/main" val="1210740344"/>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17961" y="3279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Let’s Review What We’ve Done So Far</a:t>
            </a:r>
            <a:r>
              <a:rPr lang="is-IS" dirty="0">
                <a:solidFill>
                  <a:srgbClr val="9279B3"/>
                </a:solidFill>
              </a:rPr>
              <a:t>…</a:t>
            </a:r>
            <a:endParaRPr dirty="0">
              <a:solidFill>
                <a:srgbClr val="9279B3"/>
              </a:solidFill>
            </a:endParaRPr>
          </a:p>
        </p:txBody>
      </p:sp>
      <p:pic>
        <p:nvPicPr>
          <p:cNvPr id="43" name="pasted-image.pdf"/>
          <p:cNvPicPr>
            <a:picLocks noChangeAspect="1"/>
          </p:cNvPicPr>
          <p:nvPr/>
        </p:nvPicPr>
        <p:blipFill>
          <a:blip r:embed="rId3"/>
          <a:stretch>
            <a:fillRect/>
          </a:stretch>
        </p:blipFill>
        <p:spPr>
          <a:xfrm flipH="1">
            <a:off x="8085981" y="4612647"/>
            <a:ext cx="4666678" cy="2942038"/>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7748543" y="1808883"/>
            <a:ext cx="4464737" cy="3002602"/>
          </a:xfrm>
          <a:prstGeom prst="rect">
            <a:avLst/>
          </a:prstGeom>
          <a:ln w="12700">
            <a:miter lim="400000"/>
          </a:ln>
        </p:spPr>
      </p:pic>
      <p:sp>
        <p:nvSpPr>
          <p:cNvPr id="45" name="Shape 144"/>
          <p:cNvSpPr/>
          <p:nvPr/>
        </p:nvSpPr>
        <p:spPr>
          <a:xfrm>
            <a:off x="317961" y="1100763"/>
            <a:ext cx="7261863" cy="781752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We are trying to figure out how traits change over time. To figure that out, we are studying finches to determine what may have caused the average beak depth in the population to change over time.</a:t>
            </a:r>
          </a:p>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You just analyzed a dataset to try and uncover evidence that will help us answer that question.</a:t>
            </a:r>
          </a:p>
          <a:p>
            <a:pPr marL="514350" indent="-514350" algn="l">
              <a:spcBef>
                <a:spcPts val="3200"/>
              </a:spcBef>
              <a:buFont typeface="+mj-lt"/>
              <a:buAutoNum type="arabicPeriod"/>
              <a:defRPr sz="2800">
                <a:solidFill>
                  <a:srgbClr val="583F34"/>
                </a:solidFill>
                <a:latin typeface="Arial"/>
                <a:ea typeface="Arial"/>
                <a:cs typeface="Arial"/>
                <a:sym typeface="Arial"/>
              </a:defRPr>
            </a:pPr>
            <a:r>
              <a:rPr lang="en-US" sz="3200" dirty="0"/>
              <a:t>Now, we want to consider what we’ve learned through analysis of the data and see how it relates to the initial model we already developed.</a:t>
            </a:r>
          </a:p>
        </p:txBody>
      </p:sp>
    </p:spTree>
    <p:extLst>
      <p:ext uri="{BB962C8B-B14F-4D97-AF65-F5344CB8AC3E}">
        <p14:creationId xmlns:p14="http://schemas.microsoft.com/office/powerpoint/2010/main" val="992795937"/>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17961" y="3279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In your groups…</a:t>
            </a:r>
            <a:endParaRPr dirty="0">
              <a:solidFill>
                <a:srgbClr val="9279B3"/>
              </a:solidFill>
            </a:endParaRPr>
          </a:p>
        </p:txBody>
      </p:sp>
      <p:pic>
        <p:nvPicPr>
          <p:cNvPr id="43" name="pasted-image.pdf"/>
          <p:cNvPicPr>
            <a:picLocks noChangeAspect="1"/>
          </p:cNvPicPr>
          <p:nvPr/>
        </p:nvPicPr>
        <p:blipFill>
          <a:blip r:embed="rId3"/>
          <a:stretch>
            <a:fillRect/>
          </a:stretch>
        </p:blipFill>
        <p:spPr>
          <a:xfrm flipH="1">
            <a:off x="8085981" y="4612647"/>
            <a:ext cx="4666678" cy="2942038"/>
          </a:xfrm>
          <a:prstGeom prst="rect">
            <a:avLst/>
          </a:prstGeom>
          <a:ln w="12700">
            <a:miter lim="400000"/>
          </a:ln>
        </p:spPr>
      </p:pic>
      <p:pic>
        <p:nvPicPr>
          <p:cNvPr id="44" name="pasted-image.pdf"/>
          <p:cNvPicPr>
            <a:picLocks noChangeAspect="1"/>
          </p:cNvPicPr>
          <p:nvPr/>
        </p:nvPicPr>
        <p:blipFill>
          <a:blip r:embed="rId4"/>
          <a:stretch>
            <a:fillRect/>
          </a:stretch>
        </p:blipFill>
        <p:spPr>
          <a:xfrm flipH="1">
            <a:off x="7748543" y="1808883"/>
            <a:ext cx="4464737" cy="3002602"/>
          </a:xfrm>
          <a:prstGeom prst="rect">
            <a:avLst/>
          </a:prstGeom>
          <a:ln w="12700">
            <a:miter lim="400000"/>
          </a:ln>
        </p:spPr>
      </p:pic>
      <p:sp>
        <p:nvSpPr>
          <p:cNvPr id="45" name="Shape 144"/>
          <p:cNvSpPr/>
          <p:nvPr/>
        </p:nvSpPr>
        <p:spPr>
          <a:xfrm>
            <a:off x="317961" y="4712008"/>
            <a:ext cx="7261863"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endParaRPr lang="en-US" sz="3200" dirty="0"/>
          </a:p>
        </p:txBody>
      </p:sp>
      <p:pic>
        <p:nvPicPr>
          <p:cNvPr id="7" name="pasted-image.pdf"/>
          <p:cNvPicPr>
            <a:picLocks noChangeAspect="1"/>
          </p:cNvPicPr>
          <p:nvPr/>
        </p:nvPicPr>
        <p:blipFill>
          <a:blip r:embed="rId5"/>
          <a:stretch>
            <a:fillRect/>
          </a:stretch>
        </p:blipFill>
        <p:spPr>
          <a:xfrm>
            <a:off x="317961" y="1808883"/>
            <a:ext cx="901900" cy="901900"/>
          </a:xfrm>
          <a:prstGeom prst="rect">
            <a:avLst/>
          </a:prstGeom>
          <a:ln w="12700" cap="flat">
            <a:noFill/>
            <a:miter lim="400000"/>
          </a:ln>
          <a:effectLst/>
        </p:spPr>
      </p:pic>
      <p:sp>
        <p:nvSpPr>
          <p:cNvPr id="2" name="TextBox 1"/>
          <p:cNvSpPr txBox="1"/>
          <p:nvPr/>
        </p:nvSpPr>
        <p:spPr>
          <a:xfrm>
            <a:off x="1606050" y="1784393"/>
            <a:ext cx="5826598"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000000"/>
                </a:solidFill>
                <a:effectLst/>
                <a:uFillTx/>
                <a:latin typeface="+mn-lt"/>
                <a:ea typeface="+mn-ea"/>
                <a:cs typeface="+mn-cs"/>
                <a:sym typeface="Helvetica Light"/>
              </a:rPr>
              <a:t>Develop a story for what happened</a:t>
            </a:r>
            <a:r>
              <a:rPr kumimoji="0" lang="en-US" sz="3600" b="0" i="0" u="none" strike="noStrike" cap="none" spc="0" normalizeH="0" dirty="0">
                <a:ln>
                  <a:noFill/>
                </a:ln>
                <a:solidFill>
                  <a:srgbClr val="000000"/>
                </a:solidFill>
                <a:effectLst/>
                <a:uFillTx/>
                <a:latin typeface="+mn-lt"/>
                <a:ea typeface="+mn-ea"/>
                <a:cs typeface="+mn-cs"/>
                <a:sym typeface="Helvetica Light"/>
              </a:rPr>
              <a:t> to the finches on Daphne Major during the years you examined. You are trying to answer the question you generated earlier: [insert question from Doodl</a:t>
            </a:r>
            <a:r>
              <a:rPr lang="en-US" dirty="0"/>
              <a:t>e F</a:t>
            </a:r>
            <a:r>
              <a:rPr kumimoji="0" lang="en-US" sz="3600" b="0" i="0" u="none" strike="noStrike" cap="none" spc="0" normalizeH="0" dirty="0">
                <a:ln>
                  <a:noFill/>
                </a:ln>
                <a:solidFill>
                  <a:srgbClr val="000000"/>
                </a:solidFill>
                <a:effectLst/>
                <a:uFillTx/>
                <a:latin typeface="+mn-lt"/>
                <a:ea typeface="+mn-ea"/>
                <a:cs typeface="+mn-cs"/>
                <a:sym typeface="Helvetica Light"/>
              </a:rPr>
              <a:t> here]</a:t>
            </a: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1488638583"/>
      </p:ext>
    </p:ext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17961" y="3279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Common ideas that came up across groups: </a:t>
            </a:r>
            <a:endParaRPr dirty="0">
              <a:solidFill>
                <a:srgbClr val="9279B3"/>
              </a:solidFill>
            </a:endParaRPr>
          </a:p>
        </p:txBody>
      </p:sp>
      <p:sp>
        <p:nvSpPr>
          <p:cNvPr id="45" name="Shape 144"/>
          <p:cNvSpPr/>
          <p:nvPr/>
        </p:nvSpPr>
        <p:spPr>
          <a:xfrm>
            <a:off x="317961" y="4712007"/>
            <a:ext cx="7261863"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endParaRPr lang="en-US" sz="3200" dirty="0"/>
          </a:p>
        </p:txBody>
      </p:sp>
      <p:sp>
        <p:nvSpPr>
          <p:cNvPr id="7" name="Shape 144"/>
          <p:cNvSpPr/>
          <p:nvPr/>
        </p:nvSpPr>
        <p:spPr>
          <a:xfrm>
            <a:off x="317961" y="1511365"/>
            <a:ext cx="7261863"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457200" indent="-457200" algn="l">
              <a:spcBef>
                <a:spcPts val="3200"/>
              </a:spcBef>
              <a:buFont typeface="Arial"/>
              <a:buChar char="•"/>
              <a:defRPr sz="2800">
                <a:solidFill>
                  <a:srgbClr val="583F34"/>
                </a:solidFill>
                <a:latin typeface="Arial"/>
                <a:ea typeface="Arial"/>
                <a:cs typeface="Arial"/>
                <a:sym typeface="Arial"/>
              </a:defRPr>
            </a:pPr>
            <a:endParaRPr lang="en-US" sz="3200" dirty="0"/>
          </a:p>
        </p:txBody>
      </p:sp>
    </p:spTree>
    <p:extLst>
      <p:ext uri="{BB962C8B-B14F-4D97-AF65-F5344CB8AC3E}">
        <p14:creationId xmlns:p14="http://schemas.microsoft.com/office/powerpoint/2010/main" val="3640155171"/>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317961" y="3279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r>
              <a:rPr lang="en-US" dirty="0">
                <a:solidFill>
                  <a:srgbClr val="9279B3"/>
                </a:solidFill>
              </a:rPr>
              <a:t>From the Finches to a general model: </a:t>
            </a:r>
            <a:endParaRPr dirty="0">
              <a:solidFill>
                <a:srgbClr val="9279B3"/>
              </a:solidFill>
            </a:endParaRPr>
          </a:p>
        </p:txBody>
      </p:sp>
      <p:sp>
        <p:nvSpPr>
          <p:cNvPr id="45" name="Shape 144"/>
          <p:cNvSpPr/>
          <p:nvPr/>
        </p:nvSpPr>
        <p:spPr>
          <a:xfrm>
            <a:off x="317961" y="4712007"/>
            <a:ext cx="7261863"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endParaRPr lang="en-US" sz="3200" dirty="0"/>
          </a:p>
        </p:txBody>
      </p:sp>
      <p:sp>
        <p:nvSpPr>
          <p:cNvPr id="7" name="Shape 144"/>
          <p:cNvSpPr/>
          <p:nvPr/>
        </p:nvSpPr>
        <p:spPr>
          <a:xfrm>
            <a:off x="6779510" y="1511365"/>
            <a:ext cx="5321888"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457200" indent="-457200" algn="l">
              <a:spcBef>
                <a:spcPts val="3200"/>
              </a:spcBef>
              <a:buFont typeface="Arial"/>
              <a:buChar char="•"/>
              <a:defRPr sz="2800">
                <a:solidFill>
                  <a:srgbClr val="583F34"/>
                </a:solidFill>
                <a:latin typeface="Arial"/>
                <a:ea typeface="Arial"/>
                <a:cs typeface="Arial"/>
                <a:sym typeface="Arial"/>
              </a:defRPr>
            </a:pPr>
            <a:r>
              <a:rPr lang="en-US" sz="3200" dirty="0"/>
              <a:t>[insert initial model here]</a:t>
            </a:r>
          </a:p>
        </p:txBody>
      </p:sp>
      <p:cxnSp>
        <p:nvCxnSpPr>
          <p:cNvPr id="3" name="Straight Connector 2"/>
          <p:cNvCxnSpPr/>
          <p:nvPr/>
        </p:nvCxnSpPr>
        <p:spPr>
          <a:xfrm flipH="1">
            <a:off x="6424198" y="1265144"/>
            <a:ext cx="37350" cy="560423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0" name="Shape 144"/>
          <p:cNvSpPr/>
          <p:nvPr/>
        </p:nvSpPr>
        <p:spPr>
          <a:xfrm>
            <a:off x="451686" y="1414552"/>
            <a:ext cx="5972511" cy="108747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457200" indent="-457200" algn="l">
              <a:spcBef>
                <a:spcPts val="3200"/>
              </a:spcBef>
              <a:buFont typeface="Arial"/>
              <a:buChar char="•"/>
              <a:defRPr sz="2800">
                <a:solidFill>
                  <a:srgbClr val="583F34"/>
                </a:solidFill>
                <a:latin typeface="Arial"/>
                <a:ea typeface="Arial"/>
                <a:cs typeface="Arial"/>
                <a:sym typeface="Arial"/>
              </a:defRPr>
            </a:pPr>
            <a:r>
              <a:rPr lang="en-US" sz="3200" dirty="0"/>
              <a:t>[insert bulleted finch story here]</a:t>
            </a:r>
          </a:p>
        </p:txBody>
      </p:sp>
      <p:sp>
        <p:nvSpPr>
          <p:cNvPr id="4" name="TextBox 3"/>
          <p:cNvSpPr txBox="1"/>
          <p:nvPr/>
        </p:nvSpPr>
        <p:spPr>
          <a:xfrm>
            <a:off x="1143694" y="7160623"/>
            <a:ext cx="11777577"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000000"/>
                </a:solidFill>
                <a:effectLst/>
                <a:uFillTx/>
                <a:latin typeface="+mn-lt"/>
                <a:ea typeface="+mn-ea"/>
                <a:cs typeface="+mn-cs"/>
                <a:sym typeface="Helvetica Light"/>
              </a:rPr>
              <a:t>Use the </a:t>
            </a:r>
            <a:r>
              <a:rPr lang="en-US" dirty="0"/>
              <a:t>finch story to refine the model ideas on the right. </a:t>
            </a: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pic>
        <p:nvPicPr>
          <p:cNvPr id="12" name="pasted-image.pdf"/>
          <p:cNvPicPr>
            <a:picLocks noChangeAspect="1"/>
          </p:cNvPicPr>
          <p:nvPr/>
        </p:nvPicPr>
        <p:blipFill>
          <a:blip r:embed="rId3"/>
          <a:stretch>
            <a:fillRect/>
          </a:stretch>
        </p:blipFill>
        <p:spPr>
          <a:xfrm>
            <a:off x="241794" y="7037968"/>
            <a:ext cx="901900" cy="901900"/>
          </a:xfrm>
          <a:prstGeom prst="rect">
            <a:avLst/>
          </a:prstGeom>
          <a:ln w="12700" cap="flat">
            <a:noFill/>
            <a:miter lim="400000"/>
          </a:ln>
          <a:effectLst/>
        </p:spPr>
      </p:pic>
    </p:spTree>
    <p:extLst>
      <p:ext uri="{BB962C8B-B14F-4D97-AF65-F5344CB8AC3E}">
        <p14:creationId xmlns:p14="http://schemas.microsoft.com/office/powerpoint/2010/main" val="83584019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p:nvPr/>
        </p:nvSpPr>
        <p:spPr>
          <a:xfrm>
            <a:off x="468217" y="5024305"/>
            <a:ext cx="12285964" cy="22570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dirty="0"/>
              <a:t>We </a:t>
            </a:r>
            <a:r>
              <a:rPr lang="en-US" dirty="0"/>
              <a:t>encourage you to present the slides to the students without emphasizing what is happening or telling them what the phenonemon is that they are observing. The goal in this segment is for </a:t>
            </a:r>
            <a:r>
              <a:rPr lang="en-US" b="1" i="1" u="sng" dirty="0"/>
              <a:t>students</a:t>
            </a:r>
            <a:r>
              <a:rPr lang="en-US" b="1" dirty="0"/>
              <a:t> to observe and identify the phenomenon that will serve as a focus for their investigations and model development. </a:t>
            </a:r>
            <a:endParaRPr b="1" dirty="0"/>
          </a:p>
        </p:txBody>
      </p:sp>
      <p:sp>
        <p:nvSpPr>
          <p:cNvPr id="144" name="Shape 144"/>
          <p:cNvSpPr/>
          <p:nvPr/>
        </p:nvSpPr>
        <p:spPr>
          <a:xfrm>
            <a:off x="2819974" y="893688"/>
            <a:ext cx="9996491" cy="398057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dirty="0"/>
              <a:t>In learning segment 1, students will observe the </a:t>
            </a:r>
            <a:r>
              <a:rPr lang="en-US" b="1" dirty="0"/>
              <a:t>phenomenon</a:t>
            </a:r>
            <a:r>
              <a:rPr lang="en-US" dirty="0"/>
              <a:t> that </a:t>
            </a:r>
            <a:r>
              <a:rPr lang="en-US" b="1" dirty="0"/>
              <a:t>traits change over time</a:t>
            </a:r>
            <a:r>
              <a:rPr lang="en-US" dirty="0"/>
              <a:t>. The slides contain a brief overview of three stories of population change: one about changes in the frequency of certain colors variants in peppered moths over time, another about antibacterial resistance, and another about an increase in average beak depth in Galapagos Ground Finches (which students will return to in segment 3). </a:t>
            </a:r>
            <a:r>
              <a:rPr dirty="0"/>
              <a:t>The phenomenon in the three stories is change over time. </a:t>
            </a:r>
            <a:endParaRPr i="1" dirty="0"/>
          </a:p>
        </p:txBody>
      </p:sp>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4" name="Oval 3"/>
          <p:cNvSpPr/>
          <p:nvPr/>
        </p:nvSpPr>
        <p:spPr>
          <a:xfrm>
            <a:off x="12642" y="3029024"/>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5" name="Title 4"/>
          <p:cNvSpPr>
            <a:spLocks noGrp="1"/>
          </p:cNvSpPr>
          <p:nvPr>
            <p:ph type="title"/>
          </p:nvPr>
        </p:nvSpPr>
        <p:spPr/>
        <p:txBody>
          <a:bodyPr>
            <a:normAutofit fontScale="90000"/>
          </a:bodyPr>
          <a:lstStyle/>
          <a:p>
            <a:r>
              <a:rPr lang="en-US" dirty="0"/>
              <a:t>Teacher Notes: Learning Segment 1  		NOT FOR STUDENTS</a:t>
            </a:r>
          </a:p>
        </p:txBody>
      </p:sp>
    </p:spTree>
    <p:extLst>
      <p:ext uri="{BB962C8B-B14F-4D97-AF65-F5344CB8AC3E}">
        <p14:creationId xmlns:p14="http://schemas.microsoft.com/office/powerpoint/2010/main" val="52517469"/>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5 Wrap up</a:t>
            </a:r>
          </a:p>
        </p:txBody>
      </p:sp>
      <p:sp>
        <p:nvSpPr>
          <p:cNvPr id="5" name="Shape 144"/>
          <p:cNvSpPr/>
          <p:nvPr/>
        </p:nvSpPr>
        <p:spPr>
          <a:xfrm>
            <a:off x="464596" y="1550279"/>
            <a:ext cx="12289586" cy="266739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used our detailed exploration of the finches on Daphne Major to first develop a causal account for what happened to them over time and then we used these ideas to revise our initial model for how populations change over time. </a:t>
            </a:r>
            <a:endParaRPr b="1" i="1" dirty="0"/>
          </a:p>
        </p:txBody>
      </p:sp>
    </p:spTree>
    <p:extLst>
      <p:ext uri="{BB962C8B-B14F-4D97-AF65-F5344CB8AC3E}">
        <p14:creationId xmlns:p14="http://schemas.microsoft.com/office/powerpoint/2010/main" val="86240988"/>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Teacher Notes: Lesson Segment 6</a:t>
            </a:r>
          </a:p>
        </p:txBody>
      </p:sp>
      <p:grpSp>
        <p:nvGrpSpPr>
          <p:cNvPr id="17" name="Group 16"/>
          <p:cNvGrpSpPr/>
          <p:nvPr/>
        </p:nvGrpSpPr>
        <p:grpSpPr>
          <a:xfrm>
            <a:off x="112033" y="1285281"/>
            <a:ext cx="2571024" cy="2190241"/>
            <a:chOff x="1029484" y="1311626"/>
            <a:chExt cx="2571024" cy="2190241"/>
          </a:xfrm>
        </p:grpSpPr>
        <p:sp>
          <p:nvSpPr>
            <p:cNvPr id="18" name="Triangle 17"/>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9" name="Rectangle 18"/>
            <p:cNvSpPr/>
            <p:nvPr/>
          </p:nvSpPr>
          <p:spPr>
            <a:xfrm>
              <a:off x="2065319" y="1311626"/>
              <a:ext cx="397866" cy="400110"/>
            </a:xfrm>
            <a:prstGeom prst="rect">
              <a:avLst/>
            </a:prstGeom>
          </p:spPr>
          <p:txBody>
            <a:bodyPr wrap="none">
              <a:spAutoFit/>
            </a:bodyPr>
            <a:lstStyle/>
            <a:p>
              <a:r>
                <a:rPr lang="en-US" sz="2000" dirty="0">
                  <a:solidFill>
                    <a:srgbClr val="9279B3"/>
                  </a:solidFill>
                </a:rPr>
                <a:t>M</a:t>
              </a:r>
              <a:endParaRPr lang="en-US" sz="2000" dirty="0"/>
            </a:p>
          </p:txBody>
        </p:sp>
        <p:sp>
          <p:nvSpPr>
            <p:cNvPr id="20" name="Rectangle 19"/>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21" name="Rectangle 20"/>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3" name="TextBox 2"/>
          <p:cNvSpPr txBox="1"/>
          <p:nvPr/>
        </p:nvSpPr>
        <p:spPr>
          <a:xfrm>
            <a:off x="3805054" y="2355270"/>
            <a:ext cx="102657"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11" name="Shape 133"/>
          <p:cNvSpPr/>
          <p:nvPr/>
        </p:nvSpPr>
        <p:spPr>
          <a:xfrm>
            <a:off x="2539955" y="1146398"/>
            <a:ext cx="10276510" cy="268791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lnSpc>
                <a:spcPct val="120000"/>
              </a:lnSpc>
              <a:defRPr sz="2400">
                <a:solidFill>
                  <a:srgbClr val="583F34"/>
                </a:solidFill>
                <a:latin typeface="Arial"/>
                <a:ea typeface="Arial"/>
                <a:cs typeface="Arial"/>
                <a:sym typeface="Arial"/>
              </a:defRPr>
            </a:pPr>
            <a:r>
              <a:rPr sz="2800" dirty="0"/>
              <a:t>The goal of this segment is </a:t>
            </a:r>
            <a:r>
              <a:rPr lang="en-US" sz="2800" dirty="0"/>
              <a:t>for students to further explore phenomena in service of evaluating and revising their model. This segment consists of a series of activities that will help students to explore and deepen their ideas about trait change to see if they are also seen across other species.</a:t>
            </a:r>
            <a:endParaRPr sz="2800" dirty="0"/>
          </a:p>
        </p:txBody>
      </p:sp>
      <p:sp>
        <p:nvSpPr>
          <p:cNvPr id="13" name="Shape 133"/>
          <p:cNvSpPr/>
          <p:nvPr/>
        </p:nvSpPr>
        <p:spPr>
          <a:xfrm>
            <a:off x="468217" y="3702588"/>
            <a:ext cx="12048103" cy="525887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Compared to other segments in this triangle, this is a relatively long segment and is slide intensive. Try not to fall into the trap of direct instruction. Student ideas should continue to be foregrounded as they proceed through these activities. Also, at the beginning of each task,</a:t>
            </a:r>
          </a:p>
          <a:p>
            <a:pPr algn="l">
              <a:lnSpc>
                <a:spcPct val="120000"/>
              </a:lnSpc>
              <a:defRPr sz="2400">
                <a:solidFill>
                  <a:srgbClr val="583F34"/>
                </a:solidFill>
                <a:latin typeface="Arial"/>
                <a:ea typeface="Arial"/>
                <a:cs typeface="Arial"/>
                <a:sym typeface="Arial"/>
              </a:defRPr>
            </a:pPr>
            <a:r>
              <a:rPr lang="en-US" sz="2800" dirty="0"/>
              <a:t>it’s a good idea to remind them of the driving question for this triangle, and for the finches—during this segment they are generating/revising/testing model ideas that will help them to answer both. Restating these questions can serve as a reminder of what they are trying to figure out. Please remember to refer the important information on the  Presenter Notes for each slide. </a:t>
            </a:r>
          </a:p>
        </p:txBody>
      </p:sp>
      <p:sp>
        <p:nvSpPr>
          <p:cNvPr id="12" name="Oval 11"/>
          <p:cNvSpPr/>
          <p:nvPr/>
        </p:nvSpPr>
        <p:spPr>
          <a:xfrm>
            <a:off x="1118119" y="1219200"/>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1019293032"/>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2" name="Title 1"/>
          <p:cNvSpPr>
            <a:spLocks noGrp="1"/>
          </p:cNvSpPr>
          <p:nvPr>
            <p:ph type="title"/>
          </p:nvPr>
        </p:nvSpPr>
        <p:spPr/>
        <p:txBody>
          <a:bodyPr>
            <a:normAutofit fontScale="90000"/>
          </a:bodyPr>
          <a:lstStyle/>
          <a:p>
            <a:r>
              <a:rPr lang="en-US" dirty="0"/>
              <a:t>Teacher Notes: Learning Segment 6</a:t>
            </a:r>
          </a:p>
        </p:txBody>
      </p:sp>
      <p:sp>
        <p:nvSpPr>
          <p:cNvPr id="12" name="Oval 11"/>
          <p:cNvSpPr/>
          <p:nvPr/>
        </p:nvSpPr>
        <p:spPr>
          <a:xfrm>
            <a:off x="1090159" y="1166012"/>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1" name="Shape 133"/>
          <p:cNvSpPr/>
          <p:nvPr/>
        </p:nvSpPr>
        <p:spPr>
          <a:xfrm>
            <a:off x="360445" y="4383683"/>
            <a:ext cx="12207505" cy="278024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spcBef>
                <a:spcPts val="2000"/>
              </a:spcBef>
              <a:spcAft>
                <a:spcPts val="600"/>
              </a:spcAft>
              <a:defRPr sz="2400">
                <a:solidFill>
                  <a:srgbClr val="583F34"/>
                </a:solidFill>
                <a:latin typeface="Arial"/>
                <a:ea typeface="Arial"/>
                <a:cs typeface="Arial"/>
                <a:sym typeface="Arial"/>
              </a:defRPr>
            </a:pPr>
            <a:r>
              <a:rPr dirty="0"/>
              <a:t>Resources for this </a:t>
            </a:r>
            <a:r>
              <a:rPr lang="en-US" dirty="0"/>
              <a:t>learning segment </a:t>
            </a:r>
            <a:r>
              <a:rPr dirty="0"/>
              <a:t>include:  </a:t>
            </a:r>
          </a:p>
          <a:p>
            <a:pPr marL="482600" indent="-228600" algn="l">
              <a:spcBef>
                <a:spcPts val="600"/>
              </a:spcBef>
              <a:buSzPct val="100000"/>
              <a:buChar char="•"/>
              <a:defRPr sz="2400">
                <a:solidFill>
                  <a:srgbClr val="583F34"/>
                </a:solidFill>
                <a:latin typeface="Arial"/>
                <a:ea typeface="Arial"/>
                <a:cs typeface="Arial"/>
                <a:sym typeface="Arial"/>
              </a:defRPr>
            </a:pPr>
            <a:r>
              <a:rPr lang="en-US" dirty="0"/>
              <a:t>Net logo</a:t>
            </a:r>
            <a:endParaRPr dirty="0"/>
          </a:p>
          <a:p>
            <a:pPr marL="482600" indent="-228600" algn="l">
              <a:spcBef>
                <a:spcPts val="600"/>
              </a:spcBef>
              <a:buSzPct val="100000"/>
              <a:buChar char="•"/>
              <a:defRPr sz="2400">
                <a:solidFill>
                  <a:srgbClr val="583F34"/>
                </a:solidFill>
                <a:latin typeface="Arial"/>
                <a:ea typeface="Arial"/>
                <a:cs typeface="Arial"/>
                <a:sym typeface="Arial"/>
              </a:defRPr>
            </a:pPr>
            <a:r>
              <a:rPr lang="en-US" dirty="0"/>
              <a:t>"Oh Deer”  Teacher notes</a:t>
            </a:r>
          </a:p>
          <a:p>
            <a:pPr marL="482600" indent="-228600" algn="l">
              <a:spcBef>
                <a:spcPts val="600"/>
              </a:spcBef>
              <a:buSzPct val="100000"/>
              <a:buChar char="•"/>
              <a:defRPr sz="2400">
                <a:solidFill>
                  <a:srgbClr val="583F34"/>
                </a:solidFill>
                <a:latin typeface="Arial"/>
                <a:ea typeface="Arial"/>
                <a:cs typeface="Arial"/>
                <a:sym typeface="Arial"/>
              </a:defRPr>
            </a:pPr>
            <a:r>
              <a:rPr lang="en-US" dirty="0"/>
              <a:t>Variation Lab and Teacher Notes</a:t>
            </a:r>
          </a:p>
          <a:p>
            <a:pPr marL="482600" indent="-228600" algn="l">
              <a:spcBef>
                <a:spcPts val="600"/>
              </a:spcBef>
              <a:buSzPct val="100000"/>
              <a:buChar char="•"/>
              <a:defRPr sz="2400">
                <a:solidFill>
                  <a:srgbClr val="583F34"/>
                </a:solidFill>
                <a:latin typeface="Arial"/>
                <a:ea typeface="Arial"/>
                <a:cs typeface="Arial"/>
                <a:sym typeface="Arial"/>
              </a:defRPr>
            </a:pPr>
            <a:r>
              <a:rPr lang="en-US" dirty="0" err="1"/>
              <a:t>Wormeaters</a:t>
            </a:r>
            <a:r>
              <a:rPr lang="en-US" dirty="0"/>
              <a:t> Activity and Teacher Notes</a:t>
            </a:r>
            <a:endParaRPr dirty="0"/>
          </a:p>
          <a:p>
            <a:pPr marL="482600" indent="-228600" algn="l">
              <a:spcBef>
                <a:spcPts val="600"/>
              </a:spcBef>
              <a:buSzPct val="100000"/>
              <a:buChar char="•"/>
              <a:defRPr sz="2400">
                <a:solidFill>
                  <a:srgbClr val="583F34"/>
                </a:solidFill>
                <a:latin typeface="Arial"/>
                <a:ea typeface="Arial"/>
                <a:cs typeface="Arial"/>
                <a:sym typeface="Arial"/>
              </a:defRPr>
            </a:pPr>
            <a:endParaRPr dirty="0"/>
          </a:p>
        </p:txBody>
      </p:sp>
    </p:spTree>
    <p:extLst>
      <p:ext uri="{BB962C8B-B14F-4D97-AF65-F5344CB8AC3E}">
        <p14:creationId xmlns:p14="http://schemas.microsoft.com/office/powerpoint/2010/main" val="1610107630"/>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739816" y="548645"/>
            <a:ext cx="1133539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Now that we have our model, let’s further explore our ideas and see if we can find additional evidence that supports </a:t>
            </a:r>
            <a:r>
              <a:rPr lang="en-US">
                <a:solidFill>
                  <a:srgbClr val="9279B3"/>
                </a:solidFill>
              </a:rPr>
              <a:t>or refutes them</a:t>
            </a:r>
            <a:r>
              <a:rPr lang="en-US" dirty="0">
                <a:solidFill>
                  <a:srgbClr val="9279B3"/>
                </a:solidFill>
              </a:rPr>
              <a:t>. </a:t>
            </a:r>
            <a:endParaRPr dirty="0">
              <a:solidFill>
                <a:srgbClr val="9279B3"/>
              </a:solidFill>
            </a:endParaRPr>
          </a:p>
        </p:txBody>
      </p:sp>
      <p:sp>
        <p:nvSpPr>
          <p:cNvPr id="45" name="Shape 144"/>
          <p:cNvSpPr/>
          <p:nvPr/>
        </p:nvSpPr>
        <p:spPr>
          <a:xfrm>
            <a:off x="317961" y="4712007"/>
            <a:ext cx="7261863" cy="5950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marL="514350" indent="-514350" algn="l">
              <a:spcBef>
                <a:spcPts val="3200"/>
              </a:spcBef>
              <a:buFont typeface="+mj-lt"/>
              <a:buAutoNum type="arabicPeriod"/>
              <a:defRPr sz="2800">
                <a:solidFill>
                  <a:srgbClr val="583F34"/>
                </a:solidFill>
                <a:latin typeface="Arial"/>
                <a:ea typeface="Arial"/>
                <a:cs typeface="Arial"/>
                <a:sym typeface="Arial"/>
              </a:defRPr>
            </a:pPr>
            <a:endParaRPr lang="en-US" sz="3200" dirty="0"/>
          </a:p>
        </p:txBody>
      </p:sp>
      <p:sp>
        <p:nvSpPr>
          <p:cNvPr id="8" name="Shape 261"/>
          <p:cNvSpPr/>
          <p:nvPr/>
        </p:nvSpPr>
        <p:spPr>
          <a:xfrm>
            <a:off x="739816" y="2964645"/>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We’ll start with our ideas related to the change in the population size of the finches.</a:t>
            </a:r>
            <a:endParaRPr dirty="0">
              <a:solidFill>
                <a:srgbClr val="9279B3"/>
              </a:solidFill>
            </a:endParaRPr>
          </a:p>
        </p:txBody>
      </p:sp>
      <p:pic>
        <p:nvPicPr>
          <p:cNvPr id="10"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39815" y="4527032"/>
            <a:ext cx="5355341" cy="4380903"/>
          </a:xfrm>
          <a:prstGeom prst="rect">
            <a:avLst/>
          </a:prstGeom>
          <a:ln w="12700">
            <a:miter lim="400000"/>
          </a:ln>
        </p:spPr>
      </p:pic>
      <p:sp>
        <p:nvSpPr>
          <p:cNvPr id="11" name="Shape 261"/>
          <p:cNvSpPr/>
          <p:nvPr/>
        </p:nvSpPr>
        <p:spPr>
          <a:xfrm>
            <a:off x="5724898" y="5352852"/>
            <a:ext cx="6422984"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Where else have we observed changes in population sizes?</a:t>
            </a:r>
            <a:endParaRPr dirty="0">
              <a:solidFill>
                <a:srgbClr val="9279B3"/>
              </a:solidFill>
            </a:endParaRPr>
          </a:p>
        </p:txBody>
      </p:sp>
    </p:spTree>
    <p:extLst>
      <p:ext uri="{BB962C8B-B14F-4D97-AF65-F5344CB8AC3E}">
        <p14:creationId xmlns:p14="http://schemas.microsoft.com/office/powerpoint/2010/main" val="8734495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732803" y="64238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consider the following question</a:t>
            </a:r>
            <a:r>
              <a:rPr lang="is-IS" dirty="0">
                <a:solidFill>
                  <a:srgbClr val="9279B3"/>
                </a:solidFill>
              </a:rPr>
              <a:t>…</a:t>
            </a:r>
            <a:endParaRPr dirty="0">
              <a:solidFill>
                <a:srgbClr val="9279B3"/>
              </a:solidFill>
            </a:endParaRPr>
          </a:p>
        </p:txBody>
      </p:sp>
      <p:sp>
        <p:nvSpPr>
          <p:cNvPr id="8" name="Shape 261"/>
          <p:cNvSpPr/>
          <p:nvPr/>
        </p:nvSpPr>
        <p:spPr>
          <a:xfrm>
            <a:off x="812483" y="1660184"/>
            <a:ext cx="1133539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if there was </a:t>
            </a:r>
            <a:r>
              <a:rPr lang="en-US" u="sng" dirty="0">
                <a:solidFill>
                  <a:srgbClr val="9279B3"/>
                </a:solidFill>
              </a:rPr>
              <a:t>no</a:t>
            </a:r>
            <a:r>
              <a:rPr lang="en-US" dirty="0">
                <a:solidFill>
                  <a:srgbClr val="9279B3"/>
                </a:solidFill>
              </a:rPr>
              <a:t> starvation in the finches? What if all the parents and offspring had survived? What would happen to the population?</a:t>
            </a:r>
            <a:endParaRPr dirty="0">
              <a:solidFill>
                <a:srgbClr val="9279B3"/>
              </a:solidFill>
            </a:endParaRPr>
          </a:p>
        </p:txBody>
      </p:sp>
      <p:cxnSp>
        <p:nvCxnSpPr>
          <p:cNvPr id="12" name="Straight Connector 11"/>
          <p:cNvCxnSpPr/>
          <p:nvPr/>
        </p:nvCxnSpPr>
        <p:spPr>
          <a:xfrm>
            <a:off x="2758865" y="4018547"/>
            <a:ext cx="0" cy="4365159"/>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2758865" y="8358993"/>
            <a:ext cx="7283276" cy="24713"/>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1406066" y="5784813"/>
            <a:ext cx="1562928"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rPr>
              <a:t># finches</a:t>
            </a:r>
          </a:p>
        </p:txBody>
      </p:sp>
      <p:sp>
        <p:nvSpPr>
          <p:cNvPr id="16" name="TextBox 15"/>
          <p:cNvSpPr txBox="1"/>
          <p:nvPr/>
        </p:nvSpPr>
        <p:spPr>
          <a:xfrm>
            <a:off x="10066850" y="8040271"/>
            <a:ext cx="96382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dirty="0">
                <a:solidFill>
                  <a:srgbClr val="583F34"/>
                </a:solidFill>
                <a:latin typeface="Arial" charset="0"/>
                <a:ea typeface="Arial" charset="0"/>
                <a:cs typeface="Arial" charset="0"/>
              </a:rPr>
              <a:t>time</a:t>
            </a:r>
            <a:endPar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endParaRPr>
          </a:p>
        </p:txBody>
      </p:sp>
      <p:sp>
        <p:nvSpPr>
          <p:cNvPr id="17" name="Shape 261"/>
          <p:cNvSpPr/>
          <p:nvPr/>
        </p:nvSpPr>
        <p:spPr>
          <a:xfrm>
            <a:off x="3112926" y="5791363"/>
            <a:ext cx="7435837"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Draw your prediction in box I on your doodle.</a:t>
            </a:r>
            <a:endParaRPr dirty="0">
              <a:solidFill>
                <a:srgbClr val="9279B3"/>
              </a:solidFill>
            </a:endParaRPr>
          </a:p>
        </p:txBody>
      </p:sp>
    </p:spTree>
    <p:extLst>
      <p:ext uri="{BB962C8B-B14F-4D97-AF65-F5344CB8AC3E}">
        <p14:creationId xmlns:p14="http://schemas.microsoft.com/office/powerpoint/2010/main" val="14787817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p:bldP spid="16" grpId="0"/>
      <p:bldP spid="17"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cxnSp>
        <p:nvCxnSpPr>
          <p:cNvPr id="12" name="Straight Connector 11"/>
          <p:cNvCxnSpPr/>
          <p:nvPr/>
        </p:nvCxnSpPr>
        <p:spPr>
          <a:xfrm>
            <a:off x="1294126" y="924760"/>
            <a:ext cx="0" cy="7382250"/>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1279312" y="8294652"/>
            <a:ext cx="9632528" cy="12357"/>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199777" y="4254123"/>
            <a:ext cx="1562928"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rPr>
              <a:t># finches</a:t>
            </a:r>
          </a:p>
        </p:txBody>
      </p:sp>
      <p:sp>
        <p:nvSpPr>
          <p:cNvPr id="16" name="TextBox 15"/>
          <p:cNvSpPr txBox="1"/>
          <p:nvPr/>
        </p:nvSpPr>
        <p:spPr>
          <a:xfrm>
            <a:off x="11129510" y="8040270"/>
            <a:ext cx="96382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dirty="0">
                <a:solidFill>
                  <a:srgbClr val="583F34"/>
                </a:solidFill>
                <a:latin typeface="Arial" charset="0"/>
                <a:ea typeface="Arial" charset="0"/>
                <a:cs typeface="Arial" charset="0"/>
              </a:rPr>
              <a:t>time</a:t>
            </a:r>
            <a:endPar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endParaRPr>
          </a:p>
        </p:txBody>
      </p:sp>
    </p:spTree>
    <p:extLst>
      <p:ext uri="{BB962C8B-B14F-4D97-AF65-F5344CB8AC3E}">
        <p14:creationId xmlns:p14="http://schemas.microsoft.com/office/powerpoint/2010/main" val="912778202"/>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7" name="Shape 261"/>
          <p:cNvSpPr/>
          <p:nvPr/>
        </p:nvSpPr>
        <p:spPr>
          <a:xfrm>
            <a:off x="732803" y="64238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Test Our Ideas Using a Simulation</a:t>
            </a:r>
            <a:endParaRPr dirty="0">
              <a:solidFill>
                <a:srgbClr val="9279B3"/>
              </a:solidFill>
            </a:endParaRPr>
          </a:p>
        </p:txBody>
      </p:sp>
      <p:sp>
        <p:nvSpPr>
          <p:cNvPr id="8" name="Shape 261"/>
          <p:cNvSpPr/>
          <p:nvPr/>
        </p:nvSpPr>
        <p:spPr>
          <a:xfrm>
            <a:off x="732803" y="3008594"/>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happened? Is this what you predicted?</a:t>
            </a:r>
            <a:endParaRPr dirty="0">
              <a:solidFill>
                <a:srgbClr val="9279B3"/>
              </a:solidFill>
            </a:endParaRPr>
          </a:p>
        </p:txBody>
      </p:sp>
      <p:sp>
        <p:nvSpPr>
          <p:cNvPr id="10" name="Shape 261"/>
          <p:cNvSpPr/>
          <p:nvPr/>
        </p:nvSpPr>
        <p:spPr>
          <a:xfrm>
            <a:off x="732803" y="5184174"/>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Why or why not?  What caused this to happen?</a:t>
            </a:r>
            <a:endParaRPr dirty="0">
              <a:solidFill>
                <a:srgbClr val="9279B3"/>
              </a:solidFill>
            </a:endParaRPr>
          </a:p>
        </p:txBody>
      </p:sp>
    </p:spTree>
    <p:extLst>
      <p:ext uri="{BB962C8B-B14F-4D97-AF65-F5344CB8AC3E}">
        <p14:creationId xmlns:p14="http://schemas.microsoft.com/office/powerpoint/2010/main" val="40192747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732803" y="64238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consider another question</a:t>
            </a:r>
            <a:r>
              <a:rPr lang="is-IS" dirty="0">
                <a:solidFill>
                  <a:srgbClr val="9279B3"/>
                </a:solidFill>
              </a:rPr>
              <a:t>…</a:t>
            </a:r>
            <a:endParaRPr dirty="0">
              <a:solidFill>
                <a:srgbClr val="9279B3"/>
              </a:solidFill>
            </a:endParaRPr>
          </a:p>
        </p:txBody>
      </p:sp>
      <p:sp>
        <p:nvSpPr>
          <p:cNvPr id="8" name="Shape 261"/>
          <p:cNvSpPr/>
          <p:nvPr/>
        </p:nvSpPr>
        <p:spPr>
          <a:xfrm>
            <a:off x="812483" y="1967961"/>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Would we observe this kind of pattern in nature, in a real population? Why or why not?</a:t>
            </a:r>
            <a:endParaRPr dirty="0">
              <a:solidFill>
                <a:srgbClr val="9279B3"/>
              </a:solidFill>
            </a:endParaRPr>
          </a:p>
        </p:txBody>
      </p:sp>
      <p:cxnSp>
        <p:nvCxnSpPr>
          <p:cNvPr id="12" name="Straight Connector 11"/>
          <p:cNvCxnSpPr/>
          <p:nvPr/>
        </p:nvCxnSpPr>
        <p:spPr>
          <a:xfrm>
            <a:off x="2758865" y="4018547"/>
            <a:ext cx="0" cy="4365159"/>
          </a:xfrm>
          <a:prstGeom prst="line">
            <a:avLst/>
          </a:prstGeom>
          <a:noFill/>
          <a:ln w="19050" cap="flat">
            <a:solidFill>
              <a:srgbClr val="000000"/>
            </a:solidFill>
            <a:prstDash val="solid"/>
            <a:miter lim="400000"/>
            <a:headEnd type="triangle" w="med" len="med"/>
            <a:tailEnd type="none"/>
          </a:ln>
          <a:effectLst/>
          <a:sp3d/>
        </p:spPr>
        <p:style>
          <a:lnRef idx="0">
            <a:scrgbClr r="0" g="0" b="0"/>
          </a:lnRef>
          <a:fillRef idx="0">
            <a:scrgbClr r="0" g="0" b="0"/>
          </a:fillRef>
          <a:effectRef idx="0">
            <a:scrgbClr r="0" g="0" b="0"/>
          </a:effectRef>
          <a:fontRef idx="none"/>
        </p:style>
      </p:cxnSp>
      <p:cxnSp>
        <p:nvCxnSpPr>
          <p:cNvPr id="13" name="Straight Connector 12"/>
          <p:cNvCxnSpPr/>
          <p:nvPr/>
        </p:nvCxnSpPr>
        <p:spPr>
          <a:xfrm>
            <a:off x="2758865" y="8358993"/>
            <a:ext cx="7283276" cy="24713"/>
          </a:xfrm>
          <a:prstGeom prst="line">
            <a:avLst/>
          </a:prstGeom>
          <a:noFill/>
          <a:ln w="31750" cap="flat">
            <a:solidFill>
              <a:srgbClr val="000000"/>
            </a:solidFill>
            <a:prstDash val="solid"/>
            <a:miter lim="400000"/>
            <a:tailEnd type="triangle" w="med" len="lg"/>
          </a:ln>
          <a:effectLst/>
          <a:sp3d/>
        </p:spPr>
        <p:style>
          <a:lnRef idx="0">
            <a:scrgbClr r="0" g="0" b="0"/>
          </a:lnRef>
          <a:fillRef idx="0">
            <a:scrgbClr r="0" g="0" b="0"/>
          </a:fillRef>
          <a:effectRef idx="0">
            <a:scrgbClr r="0" g="0" b="0"/>
          </a:effectRef>
          <a:fontRef idx="none"/>
        </p:style>
      </p:cxnSp>
      <p:sp>
        <p:nvSpPr>
          <p:cNvPr id="14" name="TextBox 13"/>
          <p:cNvSpPr txBox="1"/>
          <p:nvPr/>
        </p:nvSpPr>
        <p:spPr>
          <a:xfrm rot="16200000">
            <a:off x="1406066" y="5784813"/>
            <a:ext cx="1562928"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rPr>
              <a:t># finches</a:t>
            </a:r>
          </a:p>
        </p:txBody>
      </p:sp>
      <p:sp>
        <p:nvSpPr>
          <p:cNvPr id="16" name="TextBox 15"/>
          <p:cNvSpPr txBox="1"/>
          <p:nvPr/>
        </p:nvSpPr>
        <p:spPr>
          <a:xfrm>
            <a:off x="10066850" y="8040271"/>
            <a:ext cx="96382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dirty="0">
                <a:solidFill>
                  <a:srgbClr val="583F34"/>
                </a:solidFill>
                <a:latin typeface="Arial" charset="0"/>
                <a:ea typeface="Arial" charset="0"/>
                <a:cs typeface="Arial" charset="0"/>
              </a:rPr>
              <a:t>time</a:t>
            </a:r>
            <a:endParaRPr kumimoji="0" lang="en-US" sz="2800" b="0" i="0" u="none" strike="noStrike" cap="none" spc="0" normalizeH="0" baseline="0" dirty="0">
              <a:ln>
                <a:noFill/>
              </a:ln>
              <a:solidFill>
                <a:srgbClr val="583F34"/>
              </a:solidFill>
              <a:effectLst/>
              <a:uFillTx/>
              <a:latin typeface="Arial" charset="0"/>
              <a:ea typeface="Arial" charset="0"/>
              <a:cs typeface="Arial" charset="0"/>
              <a:sym typeface="Helvetica Light"/>
            </a:endParaRPr>
          </a:p>
        </p:txBody>
      </p:sp>
      <p:sp>
        <p:nvSpPr>
          <p:cNvPr id="17" name="Shape 261"/>
          <p:cNvSpPr/>
          <p:nvPr/>
        </p:nvSpPr>
        <p:spPr>
          <a:xfrm>
            <a:off x="3112926" y="5791363"/>
            <a:ext cx="7435837"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Draw your prediction in box K on your doodle.</a:t>
            </a:r>
            <a:endParaRPr dirty="0">
              <a:solidFill>
                <a:srgbClr val="9279B3"/>
              </a:solidFill>
            </a:endParaRPr>
          </a:p>
        </p:txBody>
      </p:sp>
    </p:spTree>
    <p:extLst>
      <p:ext uri="{BB962C8B-B14F-4D97-AF65-F5344CB8AC3E}">
        <p14:creationId xmlns:p14="http://schemas.microsoft.com/office/powerpoint/2010/main" val="7702052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animBg="1"/>
      <p:bldP spid="14" grpId="0"/>
      <p:bldP spid="16" grpId="0"/>
      <p:bldP spid="1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7" name="Shape 261"/>
          <p:cNvSpPr/>
          <p:nvPr/>
        </p:nvSpPr>
        <p:spPr>
          <a:xfrm>
            <a:off x="732803" y="103114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Test Our Prediction Using a Simulation</a:t>
            </a:r>
            <a:endParaRPr dirty="0">
              <a:solidFill>
                <a:srgbClr val="9279B3"/>
              </a:solidFill>
            </a:endParaRPr>
          </a:p>
        </p:txBody>
      </p:sp>
      <p:sp>
        <p:nvSpPr>
          <p:cNvPr id="8" name="Shape 261"/>
          <p:cNvSpPr/>
          <p:nvPr/>
        </p:nvSpPr>
        <p:spPr>
          <a:xfrm>
            <a:off x="732803" y="2829057"/>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But, now we will turn the switch “on”.</a:t>
            </a:r>
            <a:endParaRPr dirty="0">
              <a:solidFill>
                <a:srgbClr val="9279B3"/>
              </a:solidFill>
            </a:endParaRPr>
          </a:p>
        </p:txBody>
      </p:sp>
      <p:sp>
        <p:nvSpPr>
          <p:cNvPr id="10" name="Shape 261"/>
          <p:cNvSpPr/>
          <p:nvPr/>
        </p:nvSpPr>
        <p:spPr>
          <a:xfrm>
            <a:off x="732803" y="722954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Why or why not? What caused this to happen?</a:t>
            </a:r>
            <a:endParaRPr dirty="0">
              <a:solidFill>
                <a:srgbClr val="9279B3"/>
              </a:solidFill>
            </a:endParaRPr>
          </a:p>
        </p:txBody>
      </p:sp>
      <p:sp>
        <p:nvSpPr>
          <p:cNvPr id="6" name="Shape 261"/>
          <p:cNvSpPr/>
          <p:nvPr/>
        </p:nvSpPr>
        <p:spPr>
          <a:xfrm>
            <a:off x="909266" y="501573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happened? Is what what you predicted?</a:t>
            </a:r>
            <a:endParaRPr dirty="0">
              <a:solidFill>
                <a:srgbClr val="9279B3"/>
              </a:solidFill>
            </a:endParaRPr>
          </a:p>
        </p:txBody>
      </p:sp>
    </p:spTree>
    <p:extLst>
      <p:ext uri="{BB962C8B-B14F-4D97-AF65-F5344CB8AC3E}">
        <p14:creationId xmlns:p14="http://schemas.microsoft.com/office/powerpoint/2010/main" val="5409259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6"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1005519" y="8176027"/>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is the pattern in these graphs?</a:t>
            </a:r>
            <a:endParaRPr dirty="0">
              <a:solidFill>
                <a:srgbClr val="9279B3"/>
              </a:solidFill>
            </a:endParaRPr>
          </a:p>
        </p:txBody>
      </p:sp>
      <p:sp>
        <p:nvSpPr>
          <p:cNvPr id="13" name="Shape 133"/>
          <p:cNvSpPr/>
          <p:nvPr/>
        </p:nvSpPr>
        <p:spPr>
          <a:xfrm>
            <a:off x="1632015" y="3571205"/>
            <a:ext cx="9408638" cy="61965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nSpc>
                <a:spcPct val="120000"/>
              </a:lnSpc>
              <a:defRPr sz="2400">
                <a:solidFill>
                  <a:srgbClr val="583F34"/>
                </a:solidFill>
                <a:latin typeface="Arial"/>
                <a:ea typeface="Arial"/>
                <a:cs typeface="Arial"/>
                <a:sym typeface="Arial"/>
              </a:defRPr>
            </a:pPr>
            <a:r>
              <a:rPr lang="en-US" sz="2800" dirty="0"/>
              <a:t>[Need to make some graphs of abundance over time]</a:t>
            </a:r>
            <a:endParaRPr sz="2800" dirty="0"/>
          </a:p>
        </p:txBody>
      </p:sp>
    </p:spTree>
    <p:extLst>
      <p:ext uri="{BB962C8B-B14F-4D97-AF65-F5344CB8AC3E}">
        <p14:creationId xmlns:p14="http://schemas.microsoft.com/office/powerpoint/2010/main" val="20827130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Shape 144"/>
          <p:cNvSpPr/>
          <p:nvPr/>
        </p:nvSpPr>
        <p:spPr>
          <a:xfrm>
            <a:off x="5303748" y="2264141"/>
            <a:ext cx="6087999" cy="137473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Resources: </a:t>
            </a:r>
          </a:p>
          <a:p>
            <a:pPr algn="l">
              <a:spcBef>
                <a:spcPts val="3200"/>
              </a:spcBef>
              <a:defRPr sz="2800">
                <a:solidFill>
                  <a:srgbClr val="583F34"/>
                </a:solidFill>
                <a:latin typeface="Arial"/>
                <a:ea typeface="Arial"/>
                <a:cs typeface="Arial"/>
                <a:sym typeface="Arial"/>
              </a:defRPr>
            </a:pPr>
            <a:r>
              <a:rPr lang="en-US" i="1" dirty="0"/>
              <a:t>NS Doodle sheet</a:t>
            </a:r>
            <a:endParaRPr i="1" dirty="0"/>
          </a:p>
        </p:txBody>
      </p:sp>
      <p:grpSp>
        <p:nvGrpSpPr>
          <p:cNvPr id="6" name="Group 5"/>
          <p:cNvGrpSpPr/>
          <p:nvPr/>
        </p:nvGrpSpPr>
        <p:grpSpPr>
          <a:xfrm>
            <a:off x="709632" y="1381103"/>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4" name="Oval 3"/>
          <p:cNvSpPr/>
          <p:nvPr/>
        </p:nvSpPr>
        <p:spPr>
          <a:xfrm>
            <a:off x="595698" y="3107935"/>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5" name="Title 4"/>
          <p:cNvSpPr>
            <a:spLocks noGrp="1"/>
          </p:cNvSpPr>
          <p:nvPr>
            <p:ph type="title"/>
          </p:nvPr>
        </p:nvSpPr>
        <p:spPr/>
        <p:txBody>
          <a:bodyPr>
            <a:normAutofit fontScale="90000"/>
          </a:bodyPr>
          <a:lstStyle/>
          <a:p>
            <a:r>
              <a:rPr lang="en-US" dirty="0"/>
              <a:t>Teacher Notes: Learning Segment 1</a:t>
            </a:r>
          </a:p>
        </p:txBody>
      </p:sp>
    </p:spTree>
    <p:extLst>
      <p:ext uri="{BB962C8B-B14F-4D97-AF65-F5344CB8AC3E}">
        <p14:creationId xmlns:p14="http://schemas.microsoft.com/office/powerpoint/2010/main" val="1013792014"/>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1005519" y="8176027"/>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is the pattern in these graphs?</a:t>
            </a:r>
            <a:endParaRPr dirty="0">
              <a:solidFill>
                <a:srgbClr val="9279B3"/>
              </a:solidFill>
            </a:endParaRPr>
          </a:p>
        </p:txBody>
      </p:sp>
      <p:sp>
        <p:nvSpPr>
          <p:cNvPr id="13" name="Shape 133"/>
          <p:cNvSpPr/>
          <p:nvPr/>
        </p:nvSpPr>
        <p:spPr>
          <a:xfrm>
            <a:off x="1957587" y="3570898"/>
            <a:ext cx="9408638" cy="57214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nSpc>
                <a:spcPct val="120000"/>
              </a:lnSpc>
              <a:defRPr sz="2400">
                <a:solidFill>
                  <a:srgbClr val="583F34"/>
                </a:solidFill>
                <a:latin typeface="Arial"/>
                <a:ea typeface="Arial"/>
                <a:cs typeface="Arial"/>
                <a:sym typeface="Arial"/>
              </a:defRPr>
            </a:pPr>
            <a:r>
              <a:rPr lang="en-US" sz="2800" dirty="0"/>
              <a:t>[Need to insert some graphs of abundance over time]</a:t>
            </a:r>
            <a:endParaRPr sz="2800" dirty="0"/>
          </a:p>
        </p:txBody>
      </p:sp>
    </p:spTree>
    <p:extLst>
      <p:ext uri="{BB962C8B-B14F-4D97-AF65-F5344CB8AC3E}">
        <p14:creationId xmlns:p14="http://schemas.microsoft.com/office/powerpoint/2010/main" val="271339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740824" y="2868159"/>
            <a:ext cx="1133539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So, what does the switch represent? In other words, what might be preventing populations from growing exponentially?</a:t>
            </a:r>
            <a:endParaRPr dirty="0">
              <a:solidFill>
                <a:srgbClr val="9279B3"/>
              </a:solidFill>
            </a:endParaRPr>
          </a:p>
        </p:txBody>
      </p:sp>
    </p:spTree>
    <p:extLst>
      <p:ext uri="{BB962C8B-B14F-4D97-AF65-F5344CB8AC3E}">
        <p14:creationId xmlns:p14="http://schemas.microsoft.com/office/powerpoint/2010/main" val="1814185341"/>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788950" y="1101459"/>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return to our model ideas</a:t>
            </a:r>
            <a:r>
              <a:rPr lang="is-IS" dirty="0">
                <a:solidFill>
                  <a:srgbClr val="9279B3"/>
                </a:solidFill>
              </a:rPr>
              <a:t>…</a:t>
            </a:r>
            <a:endParaRPr dirty="0">
              <a:solidFill>
                <a:srgbClr val="9279B3"/>
              </a:solidFill>
            </a:endParaRPr>
          </a:p>
        </p:txBody>
      </p:sp>
      <p:sp>
        <p:nvSpPr>
          <p:cNvPr id="3" name="Shape 261"/>
          <p:cNvSpPr/>
          <p:nvPr/>
        </p:nvSpPr>
        <p:spPr>
          <a:xfrm>
            <a:off x="788950" y="3737409"/>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How can we incorporate these ideas into our model statement about population size?</a:t>
            </a:r>
            <a:endParaRPr dirty="0">
              <a:solidFill>
                <a:srgbClr val="9279B3"/>
              </a:solidFill>
            </a:endParaRPr>
          </a:p>
        </p:txBody>
      </p:sp>
      <p:sp>
        <p:nvSpPr>
          <p:cNvPr id="5" name="Shape 261"/>
          <p:cNvSpPr/>
          <p:nvPr/>
        </p:nvSpPr>
        <p:spPr>
          <a:xfrm>
            <a:off x="788949" y="6629839"/>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[write idea here]</a:t>
            </a:r>
            <a:endParaRPr dirty="0">
              <a:solidFill>
                <a:srgbClr val="9279B3"/>
              </a:solidFill>
            </a:endParaRPr>
          </a:p>
        </p:txBody>
      </p:sp>
    </p:spTree>
    <p:extLst>
      <p:ext uri="{BB962C8B-B14F-4D97-AF65-F5344CB8AC3E}">
        <p14:creationId xmlns:p14="http://schemas.microsoft.com/office/powerpoint/2010/main" val="12700445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hape 261"/>
          <p:cNvSpPr/>
          <p:nvPr/>
        </p:nvSpPr>
        <p:spPr>
          <a:xfrm>
            <a:off x="1036320" y="1413170"/>
            <a:ext cx="11064240"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chemeClr val="accent6">
                    <a:lumMod val="75000"/>
                  </a:schemeClr>
                </a:solidFill>
              </a:rPr>
              <a:t>What might it be like for organisms in nature trying to survive when resources are limited?</a:t>
            </a:r>
            <a:endParaRPr dirty="0">
              <a:solidFill>
                <a:schemeClr val="accent6">
                  <a:lumMod val="75000"/>
                </a:schemeClr>
              </a:solidFill>
            </a:endParaRPr>
          </a:p>
        </p:txBody>
      </p:sp>
      <p:pic>
        <p:nvPicPr>
          <p:cNvPr id="2" name="Picture 1"/>
          <p:cNvPicPr>
            <a:picLocks noChangeAspect="1"/>
          </p:cNvPicPr>
          <p:nvPr/>
        </p:nvPicPr>
        <p:blipFill>
          <a:blip r:embed="rId3"/>
          <a:stretch>
            <a:fillRect/>
          </a:stretch>
        </p:blipFill>
        <p:spPr>
          <a:xfrm>
            <a:off x="7786626" y="3101580"/>
            <a:ext cx="5218174" cy="3620109"/>
          </a:xfrm>
          <a:prstGeom prst="rect">
            <a:avLst/>
          </a:prstGeom>
        </p:spPr>
      </p:pic>
      <p:pic>
        <p:nvPicPr>
          <p:cNvPr id="4" name="Picture 3"/>
          <p:cNvPicPr>
            <a:picLocks noChangeAspect="1"/>
          </p:cNvPicPr>
          <p:nvPr/>
        </p:nvPicPr>
        <p:blipFill>
          <a:blip r:embed="rId4"/>
          <a:stretch>
            <a:fillRect/>
          </a:stretch>
        </p:blipFill>
        <p:spPr>
          <a:xfrm>
            <a:off x="4459873" y="5090605"/>
            <a:ext cx="3708767" cy="3708767"/>
          </a:xfrm>
          <a:prstGeom prst="rect">
            <a:avLst/>
          </a:prstGeom>
        </p:spPr>
      </p:pic>
      <p:sp>
        <p:nvSpPr>
          <p:cNvPr id="7" name="Shape 261"/>
          <p:cNvSpPr/>
          <p:nvPr/>
        </p:nvSpPr>
        <p:spPr>
          <a:xfrm>
            <a:off x="152400" y="435497"/>
            <a:ext cx="801624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a:t>
            </a:r>
            <a:r>
              <a:rPr lang="en-US">
                <a:solidFill>
                  <a:srgbClr val="9279B3"/>
                </a:solidFill>
              </a:rPr>
              <a:t>consider another question:</a:t>
            </a:r>
            <a:endParaRPr dirty="0">
              <a:solidFill>
                <a:srgbClr val="9279B3"/>
              </a:solidFill>
            </a:endParaRPr>
          </a:p>
        </p:txBody>
      </p:sp>
      <p:pic>
        <p:nvPicPr>
          <p:cNvPr id="6" name="Picture 5"/>
          <p:cNvPicPr>
            <a:picLocks noChangeAspect="1"/>
          </p:cNvPicPr>
          <p:nvPr/>
        </p:nvPicPr>
        <p:blipFill>
          <a:blip r:embed="rId5"/>
          <a:stretch>
            <a:fillRect/>
          </a:stretch>
        </p:blipFill>
        <p:spPr>
          <a:xfrm>
            <a:off x="517146" y="3003129"/>
            <a:ext cx="4958080" cy="3718560"/>
          </a:xfrm>
          <a:prstGeom prst="rect">
            <a:avLst/>
          </a:prstGeom>
        </p:spPr>
      </p:pic>
    </p:spTree>
    <p:extLst>
      <p:ext uri="{BB962C8B-B14F-4D97-AF65-F5344CB8AC3E}">
        <p14:creationId xmlns:p14="http://schemas.microsoft.com/office/powerpoint/2010/main" val="1860336298"/>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31662" y="6478442"/>
            <a:ext cx="3772872" cy="2617431"/>
          </a:xfrm>
          <a:prstGeom prst="rect">
            <a:avLst/>
          </a:prstGeom>
        </p:spPr>
      </p:pic>
      <p:sp>
        <p:nvSpPr>
          <p:cNvPr id="8" name="Shape 261"/>
          <p:cNvSpPr/>
          <p:nvPr/>
        </p:nvSpPr>
        <p:spPr>
          <a:xfrm>
            <a:off x="882437" y="281850"/>
            <a:ext cx="11133221"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b="1" dirty="0">
                <a:solidFill>
                  <a:schemeClr val="accent6">
                    <a:lumMod val="50000"/>
                  </a:schemeClr>
                </a:solidFill>
              </a:rPr>
              <a:t>OH DEER!</a:t>
            </a:r>
            <a:endParaRPr b="1" dirty="0">
              <a:solidFill>
                <a:schemeClr val="accent6">
                  <a:lumMod val="50000"/>
                </a:schemeClr>
              </a:solidFill>
            </a:endParaRPr>
          </a:p>
        </p:txBody>
      </p:sp>
      <p:sp>
        <p:nvSpPr>
          <p:cNvPr id="9" name="TextBox 8"/>
          <p:cNvSpPr txBox="1"/>
          <p:nvPr/>
        </p:nvSpPr>
        <p:spPr>
          <a:xfrm>
            <a:off x="0" y="1336976"/>
            <a:ext cx="12704534" cy="55317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Even student #’s are </a:t>
            </a:r>
            <a:r>
              <a:rPr lang="en-US" sz="2800" b="1" dirty="0">
                <a:solidFill>
                  <a:srgbClr val="583F34"/>
                </a:solidFill>
                <a:latin typeface="Arial" charset="0"/>
                <a:ea typeface="Arial" charset="0"/>
                <a:cs typeface="Arial" charset="0"/>
              </a:rPr>
              <a:t>DEER</a:t>
            </a:r>
            <a:r>
              <a:rPr lang="en-US" sz="2800" dirty="0">
                <a:solidFill>
                  <a:srgbClr val="583F34"/>
                </a:solidFill>
                <a:latin typeface="Arial" charset="0"/>
                <a:ea typeface="Arial" charset="0"/>
                <a:cs typeface="Arial" charset="0"/>
              </a:rPr>
              <a:t>, odds are </a:t>
            </a:r>
            <a:r>
              <a:rPr lang="en-US" sz="2800" b="1" dirty="0">
                <a:solidFill>
                  <a:srgbClr val="583F34"/>
                </a:solidFill>
                <a:latin typeface="Arial" charset="0"/>
                <a:ea typeface="Arial" charset="0"/>
                <a:cs typeface="Arial" charset="0"/>
              </a:rPr>
              <a:t>RESOURCES </a:t>
            </a:r>
            <a:r>
              <a:rPr lang="en-US" sz="2800" dirty="0">
                <a:solidFill>
                  <a:srgbClr val="583F34"/>
                </a:solidFill>
                <a:latin typeface="Arial" charset="0"/>
                <a:ea typeface="Arial" charset="0"/>
                <a:cs typeface="Arial" charset="0"/>
              </a:rPr>
              <a:t>.</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Signs for resources: </a:t>
            </a:r>
            <a:r>
              <a:rPr lang="en-US" sz="2800" dirty="0">
                <a:solidFill>
                  <a:srgbClr val="583F34"/>
                </a:solidFill>
                <a:effectLst>
                  <a:outerShdw blurRad="38100" dist="38100" dir="2700000" algn="tl">
                    <a:srgbClr val="000000"/>
                  </a:outerShdw>
                </a:effectLst>
                <a:latin typeface="Arial" charset="0"/>
                <a:ea typeface="Arial" charset="0"/>
                <a:cs typeface="Arial" charset="0"/>
              </a:rPr>
              <a:t>FOOD</a:t>
            </a:r>
            <a:r>
              <a:rPr lang="en-US" sz="2800" dirty="0">
                <a:solidFill>
                  <a:srgbClr val="583F34"/>
                </a:solidFill>
                <a:latin typeface="Arial" charset="0"/>
                <a:ea typeface="Arial" charset="0"/>
                <a:cs typeface="Arial" charset="0"/>
              </a:rPr>
              <a:t> = </a:t>
            </a:r>
            <a:r>
              <a:rPr lang="en-US" sz="2800" i="1" dirty="0">
                <a:solidFill>
                  <a:srgbClr val="583F34"/>
                </a:solidFill>
                <a:latin typeface="Arial" charset="0"/>
                <a:ea typeface="Arial" charset="0"/>
                <a:cs typeface="Arial" charset="0"/>
              </a:rPr>
              <a:t>both hands over belly</a:t>
            </a:r>
            <a:r>
              <a:rPr lang="en-US" sz="2800" dirty="0">
                <a:solidFill>
                  <a:srgbClr val="583F34"/>
                </a:solidFill>
                <a:latin typeface="Arial" charset="0"/>
                <a:ea typeface="Arial" charset="0"/>
                <a:cs typeface="Arial" charset="0"/>
              </a:rPr>
              <a:t>, </a:t>
            </a:r>
            <a:r>
              <a:rPr lang="en-US" sz="2800" dirty="0">
                <a:solidFill>
                  <a:srgbClr val="583F34"/>
                </a:solidFill>
                <a:effectLst>
                  <a:outerShdw blurRad="38100" dist="38100" dir="2700000" algn="tl">
                    <a:srgbClr val="000000"/>
                  </a:outerShdw>
                </a:effectLst>
                <a:latin typeface="Arial" charset="0"/>
                <a:ea typeface="Arial" charset="0"/>
                <a:cs typeface="Arial" charset="0"/>
              </a:rPr>
              <a:t>WATER</a:t>
            </a:r>
            <a:r>
              <a:rPr lang="en-US" sz="2800" dirty="0">
                <a:solidFill>
                  <a:srgbClr val="583F34"/>
                </a:solidFill>
                <a:latin typeface="Arial" charset="0"/>
                <a:ea typeface="Arial" charset="0"/>
                <a:cs typeface="Arial" charset="0"/>
              </a:rPr>
              <a:t> = </a:t>
            </a:r>
            <a:r>
              <a:rPr lang="en-US" sz="2800" i="1" dirty="0">
                <a:solidFill>
                  <a:srgbClr val="583F34"/>
                </a:solidFill>
                <a:latin typeface="Arial" charset="0"/>
                <a:ea typeface="Arial" charset="0"/>
                <a:cs typeface="Arial" charset="0"/>
              </a:rPr>
              <a:t>both hands over mouth</a:t>
            </a:r>
            <a:r>
              <a:rPr lang="en-US" sz="2800" dirty="0">
                <a:solidFill>
                  <a:srgbClr val="583F34"/>
                </a:solidFill>
                <a:latin typeface="Arial" charset="0"/>
                <a:ea typeface="Arial" charset="0"/>
                <a:cs typeface="Arial" charset="0"/>
              </a:rPr>
              <a:t>, </a:t>
            </a:r>
            <a:r>
              <a:rPr lang="en-US" sz="2800" dirty="0">
                <a:solidFill>
                  <a:srgbClr val="583F34"/>
                </a:solidFill>
                <a:effectLst>
                  <a:outerShdw blurRad="38100" dist="38100" dir="2700000" algn="tl">
                    <a:srgbClr val="000000"/>
                  </a:outerShdw>
                </a:effectLst>
                <a:latin typeface="Arial" charset="0"/>
                <a:ea typeface="Arial" charset="0"/>
                <a:cs typeface="Arial" charset="0"/>
              </a:rPr>
              <a:t>SHELTER</a:t>
            </a:r>
            <a:r>
              <a:rPr lang="en-US" sz="2800" dirty="0">
                <a:solidFill>
                  <a:srgbClr val="583F34"/>
                </a:solidFill>
                <a:latin typeface="Arial" charset="0"/>
                <a:ea typeface="Arial" charset="0"/>
                <a:cs typeface="Arial" charset="0"/>
              </a:rPr>
              <a:t> = </a:t>
            </a:r>
            <a:r>
              <a:rPr lang="en-US" sz="2800" i="1" dirty="0">
                <a:solidFill>
                  <a:srgbClr val="583F34"/>
                </a:solidFill>
                <a:latin typeface="Arial" charset="0"/>
                <a:ea typeface="Arial" charset="0"/>
                <a:cs typeface="Arial" charset="0"/>
              </a:rPr>
              <a:t>make a tent over head</a:t>
            </a:r>
            <a:r>
              <a:rPr lang="en-US" sz="2800" dirty="0">
                <a:solidFill>
                  <a:srgbClr val="583F34"/>
                </a:solidFill>
                <a:latin typeface="Arial" charset="0"/>
                <a:ea typeface="Arial" charset="0"/>
                <a:cs typeface="Arial" charset="0"/>
              </a:rPr>
              <a:t>.</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Groups stand with backs to each other. Everyone picks a resource by making the appropriate sign. You must display your sign the whole time!</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On signal, turn and face each other. </a:t>
            </a:r>
            <a:r>
              <a:rPr lang="en-US" sz="2800" b="1" dirty="0">
                <a:solidFill>
                  <a:srgbClr val="583F34"/>
                </a:solidFill>
                <a:latin typeface="Arial" charset="0"/>
                <a:ea typeface="Arial" charset="0"/>
                <a:cs typeface="Arial" charset="0"/>
              </a:rPr>
              <a:t>DEER </a:t>
            </a:r>
            <a:r>
              <a:rPr lang="en-US" sz="2800" dirty="0">
                <a:solidFill>
                  <a:srgbClr val="583F34"/>
                </a:solidFill>
                <a:latin typeface="Arial" charset="0"/>
                <a:ea typeface="Arial" charset="0"/>
                <a:cs typeface="Arial" charset="0"/>
              </a:rPr>
              <a:t>must find someone showing the same resource on the other side.</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Each deer can only claim one resource.</a:t>
            </a:r>
          </a:p>
          <a:p>
            <a:pPr marL="609600" indent="-609600" algn="l" hangingPunct="1">
              <a:lnSpc>
                <a:spcPct val="90000"/>
              </a:lnSpc>
              <a:buFontTx/>
              <a:buAutoNum type="arabicPeriod"/>
              <a:defRPr/>
            </a:pPr>
            <a:r>
              <a:rPr lang="en-US" sz="2800" u="sng" dirty="0">
                <a:solidFill>
                  <a:srgbClr val="583F34"/>
                </a:solidFill>
                <a:latin typeface="Arial" charset="0"/>
                <a:ea typeface="Arial" charset="0"/>
                <a:cs typeface="Arial" charset="0"/>
              </a:rPr>
              <a:t>No changing</a:t>
            </a:r>
            <a:r>
              <a:rPr lang="en-US" sz="2800" dirty="0">
                <a:solidFill>
                  <a:srgbClr val="583F34"/>
                </a:solidFill>
                <a:latin typeface="Arial" charset="0"/>
                <a:ea typeface="Arial" charset="0"/>
                <a:cs typeface="Arial" charset="0"/>
              </a:rPr>
              <a:t> once you turn around!</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If a deer finds a resource it gets to “reproduce”. The resource it caught becomes a deer for the next round.</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Resources not claimed stay a resource.</a:t>
            </a: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Deer not able to find their resource die and become a resource for the next round.</a:t>
            </a:r>
          </a:p>
        </p:txBody>
      </p:sp>
    </p:spTree>
    <p:extLst>
      <p:ext uri="{BB962C8B-B14F-4D97-AF65-F5344CB8AC3E}">
        <p14:creationId xmlns:p14="http://schemas.microsoft.com/office/powerpoint/2010/main" val="1062007327"/>
      </p:ext>
    </p:extLst>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31662" y="6478442"/>
            <a:ext cx="3772872" cy="2617431"/>
          </a:xfrm>
          <a:prstGeom prst="rect">
            <a:avLst/>
          </a:prstGeom>
        </p:spPr>
      </p:pic>
      <p:sp>
        <p:nvSpPr>
          <p:cNvPr id="8" name="Shape 261"/>
          <p:cNvSpPr/>
          <p:nvPr/>
        </p:nvSpPr>
        <p:spPr>
          <a:xfrm>
            <a:off x="882436" y="546545"/>
            <a:ext cx="11133221"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b="1" dirty="0">
                <a:solidFill>
                  <a:schemeClr val="accent6">
                    <a:lumMod val="50000"/>
                  </a:schemeClr>
                </a:solidFill>
              </a:rPr>
              <a:t>OH DEER!</a:t>
            </a:r>
            <a:endParaRPr b="1" dirty="0">
              <a:solidFill>
                <a:schemeClr val="accent6">
                  <a:lumMod val="50000"/>
                </a:schemeClr>
              </a:solidFill>
            </a:endParaRPr>
          </a:p>
        </p:txBody>
      </p:sp>
      <p:sp>
        <p:nvSpPr>
          <p:cNvPr id="5" name="TextBox 4"/>
          <p:cNvSpPr txBox="1"/>
          <p:nvPr/>
        </p:nvSpPr>
        <p:spPr>
          <a:xfrm>
            <a:off x="96780" y="2110067"/>
            <a:ext cx="12704534" cy="43683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Was it always easy to be a deer in the game? Why or why not?</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Does it matter which resource is limited? For example, what if there’s lots of food and shelter but no water?</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Is there anything the deer can do when they run out of a resource?</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If there is a shortage of resources, what might be affected?</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On a day to day basis, when resources are limited, what is it like to be a deer?</a:t>
            </a:r>
          </a:p>
        </p:txBody>
      </p:sp>
    </p:spTree>
    <p:extLst>
      <p:ext uri="{BB962C8B-B14F-4D97-AF65-F5344CB8AC3E}">
        <p14:creationId xmlns:p14="http://schemas.microsoft.com/office/powerpoint/2010/main" val="951720629"/>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89541" y="2248565"/>
            <a:ext cx="5919009" cy="4903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lnSpc>
                <a:spcPct val="90000"/>
              </a:lnSpc>
              <a:defRPr/>
            </a:pPr>
            <a:r>
              <a:rPr lang="en-US" sz="2800">
                <a:solidFill>
                  <a:srgbClr val="583F34"/>
                </a:solidFill>
                <a:latin typeface="Arial" charset="0"/>
                <a:ea typeface="Arial" charset="0"/>
                <a:cs typeface="Arial" charset="0"/>
              </a:rPr>
              <a:t>[Place current model here]</a:t>
            </a:r>
            <a:endParaRPr lang="en-US" sz="2800" dirty="0">
              <a:solidFill>
                <a:srgbClr val="583F34"/>
              </a:solidFill>
              <a:latin typeface="Arial" charset="0"/>
              <a:ea typeface="Arial" charset="0"/>
              <a:cs typeface="Arial" charset="0"/>
            </a:endParaRPr>
          </a:p>
        </p:txBody>
      </p:sp>
      <p:sp>
        <p:nvSpPr>
          <p:cNvPr id="6" name="Shape 261"/>
          <p:cNvSpPr/>
          <p:nvPr/>
        </p:nvSpPr>
        <p:spPr>
          <a:xfrm>
            <a:off x="781345" y="7242608"/>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Based on what we learned in the game, do we need to change our model?</a:t>
            </a:r>
            <a:endParaRPr dirty="0">
              <a:solidFill>
                <a:srgbClr val="9279B3"/>
              </a:solidFill>
            </a:endParaRPr>
          </a:p>
        </p:txBody>
      </p:sp>
      <p:sp>
        <p:nvSpPr>
          <p:cNvPr id="7" name="Shape 261"/>
          <p:cNvSpPr/>
          <p:nvPr/>
        </p:nvSpPr>
        <p:spPr>
          <a:xfrm>
            <a:off x="933747" y="60415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return to our model ideas</a:t>
            </a:r>
            <a:r>
              <a:rPr lang="is-IS" dirty="0">
                <a:solidFill>
                  <a:srgbClr val="9279B3"/>
                </a:solidFill>
              </a:rPr>
              <a:t>…</a:t>
            </a:r>
            <a:endParaRPr dirty="0">
              <a:solidFill>
                <a:srgbClr val="9279B3"/>
              </a:solidFill>
            </a:endParaRPr>
          </a:p>
        </p:txBody>
      </p:sp>
    </p:spTree>
    <p:extLst>
      <p:ext uri="{BB962C8B-B14F-4D97-AF65-F5344CB8AC3E}">
        <p14:creationId xmlns:p14="http://schemas.microsoft.com/office/powerpoint/2010/main" val="1577787019"/>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6238124" y="2906163"/>
            <a:ext cx="641353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explore this idea some more</a:t>
            </a:r>
            <a:r>
              <a:rPr lang="is-IS" dirty="0">
                <a:solidFill>
                  <a:srgbClr val="9279B3"/>
                </a:solidFill>
              </a:rPr>
              <a:t>…</a:t>
            </a:r>
            <a:endParaRPr dirty="0">
              <a:solidFill>
                <a:srgbClr val="9279B3"/>
              </a:solidFill>
            </a:endParaRPr>
          </a:p>
        </p:txBody>
      </p:sp>
      <p:sp>
        <p:nvSpPr>
          <p:cNvPr id="7" name="Shape 261"/>
          <p:cNvSpPr/>
          <p:nvPr/>
        </p:nvSpPr>
        <p:spPr>
          <a:xfrm>
            <a:off x="933747" y="296377"/>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In your model, you also said that there were different beak sizes in the finch population</a:t>
            </a:r>
            <a:endParaRPr dirty="0">
              <a:solidFill>
                <a:srgbClr val="9279B3"/>
              </a:solidFill>
            </a:endParaRPr>
          </a:p>
        </p:txBody>
      </p:sp>
      <p:grpSp>
        <p:nvGrpSpPr>
          <p:cNvPr id="8" name="Group 203"/>
          <p:cNvGrpSpPr/>
          <p:nvPr/>
        </p:nvGrpSpPr>
        <p:grpSpPr>
          <a:xfrm>
            <a:off x="781345" y="1630075"/>
            <a:ext cx="5114434" cy="7213426"/>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4" name="Shape 205"/>
          <p:cNvSpPr/>
          <p:nvPr/>
        </p:nvSpPr>
        <p:spPr>
          <a:xfrm rot="16200000">
            <a:off x="-1259217" y="4352977"/>
            <a:ext cx="3365552" cy="47192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sp>
        <p:nvSpPr>
          <p:cNvPr id="15" name="Shape 261"/>
          <p:cNvSpPr/>
          <p:nvPr/>
        </p:nvSpPr>
        <p:spPr>
          <a:xfrm>
            <a:off x="6238124" y="4942311"/>
            <a:ext cx="641353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Is this kind of variation unique to finches, or do we find it in all species?</a:t>
            </a:r>
            <a:endParaRPr dirty="0">
              <a:solidFill>
                <a:srgbClr val="9279B3"/>
              </a:solidFill>
            </a:endParaRPr>
          </a:p>
        </p:txBody>
      </p:sp>
    </p:spTree>
    <p:extLst>
      <p:ext uri="{BB962C8B-B14F-4D97-AF65-F5344CB8AC3E}">
        <p14:creationId xmlns:p14="http://schemas.microsoft.com/office/powerpoint/2010/main" val="12693523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933747" y="296377"/>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can we conclude about variation from the evidence we collected in this lab?</a:t>
            </a:r>
            <a:endParaRPr dirty="0">
              <a:solidFill>
                <a:srgbClr val="9279B3"/>
              </a:solidFill>
            </a:endParaRPr>
          </a:p>
        </p:txBody>
      </p:sp>
      <p:grpSp>
        <p:nvGrpSpPr>
          <p:cNvPr id="8" name="Group 203"/>
          <p:cNvGrpSpPr/>
          <p:nvPr/>
        </p:nvGrpSpPr>
        <p:grpSpPr>
          <a:xfrm>
            <a:off x="781345" y="1630075"/>
            <a:ext cx="5114434" cy="7213426"/>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4" name="Shape 205"/>
          <p:cNvSpPr/>
          <p:nvPr/>
        </p:nvSpPr>
        <p:spPr>
          <a:xfrm rot="16200000">
            <a:off x="-1259217" y="4352977"/>
            <a:ext cx="3365552" cy="47192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pic>
        <p:nvPicPr>
          <p:cNvPr id="2" name="Picture 1"/>
          <p:cNvPicPr>
            <a:picLocks noChangeAspect="1"/>
          </p:cNvPicPr>
          <p:nvPr/>
        </p:nvPicPr>
        <p:blipFill>
          <a:blip r:embed="rId5"/>
          <a:stretch>
            <a:fillRect/>
          </a:stretch>
        </p:blipFill>
        <p:spPr>
          <a:xfrm>
            <a:off x="8707286" y="1781053"/>
            <a:ext cx="3983662" cy="3361299"/>
          </a:xfrm>
          <a:prstGeom prst="rect">
            <a:avLst/>
          </a:prstGeom>
        </p:spPr>
      </p:pic>
      <p:pic>
        <p:nvPicPr>
          <p:cNvPr id="3" name="Picture 2"/>
          <p:cNvPicPr>
            <a:picLocks noChangeAspect="1"/>
          </p:cNvPicPr>
          <p:nvPr/>
        </p:nvPicPr>
        <p:blipFill>
          <a:blip r:embed="rId6"/>
          <a:stretch>
            <a:fillRect/>
          </a:stretch>
        </p:blipFill>
        <p:spPr>
          <a:xfrm>
            <a:off x="6195455" y="4004901"/>
            <a:ext cx="3401052" cy="4533628"/>
          </a:xfrm>
          <a:prstGeom prst="rect">
            <a:avLst/>
          </a:prstGeom>
        </p:spPr>
      </p:pic>
    </p:spTree>
    <p:extLst>
      <p:ext uri="{BB962C8B-B14F-4D97-AF65-F5344CB8AC3E}">
        <p14:creationId xmlns:p14="http://schemas.microsoft.com/office/powerpoint/2010/main" val="1415578976"/>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933746" y="2766861"/>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You mentioned that larger beaks had an advantage during the drought.</a:t>
            </a:r>
            <a:endParaRPr dirty="0">
              <a:solidFill>
                <a:srgbClr val="9279B3"/>
              </a:solidFill>
            </a:endParaRPr>
          </a:p>
        </p:txBody>
      </p:sp>
      <p:sp>
        <p:nvSpPr>
          <p:cNvPr id="7" name="Shape 261"/>
          <p:cNvSpPr/>
          <p:nvPr/>
        </p:nvSpPr>
        <p:spPr>
          <a:xfrm>
            <a:off x="933747" y="60415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Consider another model statement</a:t>
            </a:r>
            <a:r>
              <a:rPr lang="is-IS" dirty="0">
                <a:solidFill>
                  <a:srgbClr val="9279B3"/>
                </a:solidFill>
              </a:rPr>
              <a:t>…</a:t>
            </a:r>
            <a:endParaRPr dirty="0">
              <a:solidFill>
                <a:srgbClr val="9279B3"/>
              </a:solidFill>
            </a:endParaRPr>
          </a:p>
        </p:txBody>
      </p:sp>
      <p:sp>
        <p:nvSpPr>
          <p:cNvPr id="8" name="Shape 261"/>
          <p:cNvSpPr/>
          <p:nvPr/>
        </p:nvSpPr>
        <p:spPr>
          <a:xfrm>
            <a:off x="933746" y="5424404"/>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explore this idea that some variations can help members of a species survive.</a:t>
            </a:r>
            <a:endParaRPr dirty="0">
              <a:solidFill>
                <a:srgbClr val="9279B3"/>
              </a:solidFill>
            </a:endParaRPr>
          </a:p>
        </p:txBody>
      </p:sp>
      <p:pic>
        <p:nvPicPr>
          <p:cNvPr id="5" name="pasted-image.pdf"/>
          <p:cNvPicPr>
            <a:picLocks noChangeAspect="1"/>
          </p:cNvPicPr>
          <p:nvPr/>
        </p:nvPicPr>
        <p:blipFill>
          <a:blip r:embed="rId3"/>
          <a:stretch>
            <a:fillRect/>
          </a:stretch>
        </p:blipFill>
        <p:spPr>
          <a:xfrm>
            <a:off x="5791454" y="7072874"/>
            <a:ext cx="1529143" cy="1529143"/>
          </a:xfrm>
          <a:prstGeom prst="rect">
            <a:avLst/>
          </a:prstGeom>
          <a:ln w="12700" cap="flat">
            <a:noFill/>
            <a:miter lim="400000"/>
          </a:ln>
          <a:effectLst/>
        </p:spPr>
      </p:pic>
    </p:spTree>
    <p:extLst>
      <p:ext uri="{BB962C8B-B14F-4D97-AF65-F5344CB8AC3E}">
        <p14:creationId xmlns:p14="http://schemas.microsoft.com/office/powerpoint/2010/main" val="4413767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104992" y="346769"/>
            <a:ext cx="8827993"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4000" dirty="0">
                <a:solidFill>
                  <a:srgbClr val="9279B3"/>
                </a:solidFill>
              </a:rPr>
              <a:t>What we’ve learned so far</a:t>
            </a:r>
            <a:r>
              <a:rPr lang="is-IS" sz="4000" dirty="0">
                <a:solidFill>
                  <a:srgbClr val="9279B3"/>
                </a:solidFill>
              </a:rPr>
              <a:t>…</a:t>
            </a:r>
            <a:endParaRPr sz="4000" dirty="0">
              <a:solidFill>
                <a:srgbClr val="9279B3"/>
              </a:solidFill>
            </a:endParaRPr>
          </a:p>
        </p:txBody>
      </p:sp>
      <p:sp>
        <p:nvSpPr>
          <p:cNvPr id="10" name="Shape 153"/>
          <p:cNvSpPr/>
          <p:nvPr/>
        </p:nvSpPr>
        <p:spPr>
          <a:xfrm>
            <a:off x="298423" y="1731489"/>
            <a:ext cx="7943115" cy="176458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3600" b="0" dirty="0"/>
              <a:t>We began our exploration of biology by observing biodiversity and how it has changed over time.</a:t>
            </a:r>
            <a:endParaRPr sz="3600" b="0" dirty="0"/>
          </a:p>
        </p:txBody>
      </p:sp>
      <p:pic>
        <p:nvPicPr>
          <p:cNvPr id="11" name="Picture 3" descr="C:\Users\Owner\Desktop\wolf.jpg"/>
          <p:cNvPicPr>
            <a:picLocks noChangeAspect="1" noChangeArrowheads="1"/>
          </p:cNvPicPr>
          <p:nvPr/>
        </p:nvPicPr>
        <p:blipFill>
          <a:blip r:embed="rId3"/>
          <a:srcRect/>
          <a:stretch>
            <a:fillRect/>
          </a:stretch>
        </p:blipFill>
        <p:spPr bwMode="auto">
          <a:xfrm>
            <a:off x="7925014" y="111986"/>
            <a:ext cx="3983764" cy="2983978"/>
          </a:xfrm>
          <a:prstGeom prst="rect">
            <a:avLst/>
          </a:prstGeom>
          <a:noFill/>
        </p:spPr>
      </p:pic>
      <p:pic>
        <p:nvPicPr>
          <p:cNvPr id="14" name="Picture 13"/>
          <p:cNvPicPr>
            <a:picLocks noChangeAspect="1"/>
          </p:cNvPicPr>
          <p:nvPr/>
        </p:nvPicPr>
        <p:blipFill>
          <a:blip r:embed="rId4"/>
          <a:stretch>
            <a:fillRect/>
          </a:stretch>
        </p:blipFill>
        <p:spPr>
          <a:xfrm>
            <a:off x="8579166" y="2613782"/>
            <a:ext cx="4305012" cy="2868887"/>
          </a:xfrm>
          <a:prstGeom prst="rect">
            <a:avLst/>
          </a:prstGeom>
        </p:spPr>
      </p:pic>
      <p:pic>
        <p:nvPicPr>
          <p:cNvPr id="15" name="Picture 14"/>
          <p:cNvPicPr>
            <a:picLocks noChangeAspect="1"/>
          </p:cNvPicPr>
          <p:nvPr/>
        </p:nvPicPr>
        <p:blipFill>
          <a:blip r:embed="rId5"/>
          <a:stretch>
            <a:fillRect/>
          </a:stretch>
        </p:blipFill>
        <p:spPr>
          <a:xfrm>
            <a:off x="7784337" y="4685594"/>
            <a:ext cx="3499402" cy="2624551"/>
          </a:xfrm>
          <a:prstGeom prst="rect">
            <a:avLst/>
          </a:prstGeom>
        </p:spPr>
      </p:pic>
      <p:pic>
        <p:nvPicPr>
          <p:cNvPr id="16" name="Picture 15"/>
          <p:cNvPicPr>
            <a:picLocks noChangeAspect="1"/>
          </p:cNvPicPr>
          <p:nvPr/>
        </p:nvPicPr>
        <p:blipFill>
          <a:blip r:embed="rId6"/>
          <a:stretch>
            <a:fillRect/>
          </a:stretch>
        </p:blipFill>
        <p:spPr>
          <a:xfrm>
            <a:off x="10586240" y="5997870"/>
            <a:ext cx="2297938" cy="3063917"/>
          </a:xfrm>
          <a:prstGeom prst="rect">
            <a:avLst/>
          </a:prstGeom>
        </p:spPr>
      </p:pic>
      <p:sp>
        <p:nvSpPr>
          <p:cNvPr id="17" name="Shape 153"/>
          <p:cNvSpPr/>
          <p:nvPr/>
        </p:nvSpPr>
        <p:spPr>
          <a:xfrm>
            <a:off x="298424" y="3656331"/>
            <a:ext cx="7157454" cy="231858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3600" b="0" dirty="0"/>
              <a:t>Next, we observed that population sizes of some species have fluctuated and we figured out some causes for that.</a:t>
            </a:r>
            <a:endParaRPr sz="3600" b="0" dirty="0"/>
          </a:p>
        </p:txBody>
      </p:sp>
      <p:sp>
        <p:nvSpPr>
          <p:cNvPr id="18" name="Shape 153"/>
          <p:cNvSpPr/>
          <p:nvPr/>
        </p:nvSpPr>
        <p:spPr>
          <a:xfrm>
            <a:off x="298424" y="6150854"/>
            <a:ext cx="7157454" cy="231858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r>
              <a:rPr lang="en-US" sz="3600" b="0" dirty="0"/>
              <a:t>Is it possible that these two ideas are connected? Can changes in population sizes play a role in species change?</a:t>
            </a:r>
            <a:endParaRPr sz="3600" b="0" dirty="0"/>
          </a:p>
        </p:txBody>
      </p:sp>
    </p:spTree>
    <p:extLst>
      <p:ext uri="{BB962C8B-B14F-4D97-AF65-F5344CB8AC3E}">
        <p14:creationId xmlns:p14="http://schemas.microsoft.com/office/powerpoint/2010/main" val="4750962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1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0-12 at 6.39.1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367" y="644142"/>
            <a:ext cx="8870215" cy="8134097"/>
          </a:xfrm>
          <a:prstGeom prst="rect">
            <a:avLst/>
          </a:prstGeom>
        </p:spPr>
      </p:pic>
      <p:sp>
        <p:nvSpPr>
          <p:cNvPr id="9" name="Shape 261"/>
          <p:cNvSpPr/>
          <p:nvPr/>
        </p:nvSpPr>
        <p:spPr>
          <a:xfrm>
            <a:off x="9511582" y="3208408"/>
            <a:ext cx="3066985"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a:solidFill>
                  <a:srgbClr val="9279B3"/>
                </a:solidFill>
              </a:rPr>
              <a:t>What patterns did you notice?</a:t>
            </a:r>
            <a:endParaRPr dirty="0">
              <a:solidFill>
                <a:srgbClr val="9279B3"/>
              </a:solidFill>
            </a:endParaRPr>
          </a:p>
        </p:txBody>
      </p:sp>
      <p:pic>
        <p:nvPicPr>
          <p:cNvPr id="4" name="pasted-image.pdf"/>
          <p:cNvPicPr>
            <a:picLocks noChangeAspect="1"/>
          </p:cNvPicPr>
          <p:nvPr/>
        </p:nvPicPr>
        <p:blipFill>
          <a:blip r:embed="rId4"/>
          <a:stretch>
            <a:fillRect/>
          </a:stretch>
        </p:blipFill>
        <p:spPr>
          <a:xfrm>
            <a:off x="10557180" y="5509089"/>
            <a:ext cx="943527" cy="951275"/>
          </a:xfrm>
          <a:prstGeom prst="rect">
            <a:avLst/>
          </a:prstGeom>
          <a:ln w="12700">
            <a:miter lim="400000"/>
          </a:ln>
        </p:spPr>
      </p:pic>
    </p:spTree>
    <p:extLst>
      <p:ext uri="{BB962C8B-B14F-4D97-AF65-F5344CB8AC3E}">
        <p14:creationId xmlns:p14="http://schemas.microsoft.com/office/powerpoint/2010/main" val="4296201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261"/>
          <p:cNvSpPr/>
          <p:nvPr/>
        </p:nvSpPr>
        <p:spPr>
          <a:xfrm>
            <a:off x="781345" y="7242608"/>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do you predict will happen to the caribou on the left? Why?</a:t>
            </a:r>
            <a:endParaRPr dirty="0">
              <a:solidFill>
                <a:srgbClr val="9279B3"/>
              </a:solidFill>
            </a:endParaRPr>
          </a:p>
        </p:txBody>
      </p:sp>
      <p:sp>
        <p:nvSpPr>
          <p:cNvPr id="7" name="Shape 261"/>
          <p:cNvSpPr/>
          <p:nvPr/>
        </p:nvSpPr>
        <p:spPr>
          <a:xfrm>
            <a:off x="933747" y="296377"/>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Another example of an advantageous and disadvantageous trait. </a:t>
            </a:r>
            <a:endParaRPr dirty="0">
              <a:solidFill>
                <a:srgbClr val="9279B3"/>
              </a:solidFill>
            </a:endParaRPr>
          </a:p>
        </p:txBody>
      </p:sp>
      <p:pic>
        <p:nvPicPr>
          <p:cNvPr id="2" name="Picture 1"/>
          <p:cNvPicPr>
            <a:picLocks noChangeAspect="1"/>
          </p:cNvPicPr>
          <p:nvPr/>
        </p:nvPicPr>
        <p:blipFill>
          <a:blip r:embed="rId3"/>
          <a:stretch>
            <a:fillRect/>
          </a:stretch>
        </p:blipFill>
        <p:spPr>
          <a:xfrm>
            <a:off x="293664" y="2452996"/>
            <a:ext cx="5714911" cy="3912388"/>
          </a:xfrm>
          <a:prstGeom prst="rect">
            <a:avLst/>
          </a:prstGeom>
        </p:spPr>
      </p:pic>
      <p:pic>
        <p:nvPicPr>
          <p:cNvPr id="3" name="Picture 2"/>
          <p:cNvPicPr>
            <a:picLocks noChangeAspect="1"/>
          </p:cNvPicPr>
          <p:nvPr/>
        </p:nvPicPr>
        <p:blipFill>
          <a:blip r:embed="rId4"/>
          <a:stretch>
            <a:fillRect/>
          </a:stretch>
        </p:blipFill>
        <p:spPr>
          <a:xfrm>
            <a:off x="6383966" y="2452996"/>
            <a:ext cx="5885180" cy="3912388"/>
          </a:xfrm>
          <a:prstGeom prst="rect">
            <a:avLst/>
          </a:prstGeom>
        </p:spPr>
      </p:pic>
    </p:spTree>
    <p:extLst>
      <p:ext uri="{BB962C8B-B14F-4D97-AF65-F5344CB8AC3E}">
        <p14:creationId xmlns:p14="http://schemas.microsoft.com/office/powerpoint/2010/main" val="1404024915"/>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933747" y="296377"/>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So, what will happen if an individual with an advantageous trait gets to reproduce? </a:t>
            </a:r>
            <a:endParaRPr dirty="0">
              <a:solidFill>
                <a:srgbClr val="9279B3"/>
              </a:solidFill>
            </a:endParaRPr>
          </a:p>
        </p:txBody>
      </p:sp>
      <p:pic>
        <p:nvPicPr>
          <p:cNvPr id="5" name="pasted-image.pdf"/>
          <p:cNvPicPr>
            <a:picLocks noChangeAspect="1"/>
          </p:cNvPicPr>
          <p:nvPr/>
        </p:nvPicPr>
        <p:blipFill>
          <a:blip r:embed="rId3"/>
          <a:stretch>
            <a:fillRect/>
          </a:stretch>
        </p:blipFill>
        <p:spPr>
          <a:xfrm flipH="1">
            <a:off x="397033" y="2143450"/>
            <a:ext cx="3638253" cy="2446779"/>
          </a:xfrm>
          <a:prstGeom prst="rect">
            <a:avLst/>
          </a:prstGeom>
          <a:ln w="12700">
            <a:miter lim="400000"/>
          </a:ln>
        </p:spPr>
      </p:pic>
      <p:pic>
        <p:nvPicPr>
          <p:cNvPr id="2" name="Picture 1"/>
          <p:cNvPicPr>
            <a:picLocks noChangeAspect="1"/>
          </p:cNvPicPr>
          <p:nvPr/>
        </p:nvPicPr>
        <p:blipFill>
          <a:blip r:embed="rId4"/>
          <a:stretch>
            <a:fillRect/>
          </a:stretch>
        </p:blipFill>
        <p:spPr>
          <a:xfrm>
            <a:off x="3142590" y="4203138"/>
            <a:ext cx="3719960" cy="3068967"/>
          </a:xfrm>
          <a:prstGeom prst="rect">
            <a:avLst/>
          </a:prstGeom>
        </p:spPr>
      </p:pic>
      <p:pic>
        <p:nvPicPr>
          <p:cNvPr id="3" name="Picture 2"/>
          <p:cNvPicPr>
            <a:picLocks noChangeAspect="1"/>
          </p:cNvPicPr>
          <p:nvPr/>
        </p:nvPicPr>
        <p:blipFill>
          <a:blip r:embed="rId5"/>
          <a:stretch>
            <a:fillRect/>
          </a:stretch>
        </p:blipFill>
        <p:spPr>
          <a:xfrm>
            <a:off x="6862550" y="2261724"/>
            <a:ext cx="5826517" cy="3882827"/>
          </a:xfrm>
          <a:prstGeom prst="rect">
            <a:avLst/>
          </a:prstGeom>
        </p:spPr>
      </p:pic>
      <p:sp>
        <p:nvSpPr>
          <p:cNvPr id="8" name="Rectangle 7"/>
          <p:cNvSpPr/>
          <p:nvPr/>
        </p:nvSpPr>
        <p:spPr>
          <a:xfrm>
            <a:off x="1159751" y="8013660"/>
            <a:ext cx="10550468" cy="646331"/>
          </a:xfrm>
          <a:prstGeom prst="rect">
            <a:avLst/>
          </a:prstGeom>
        </p:spPr>
        <p:txBody>
          <a:bodyPr wrap="square">
            <a:spAutoFit/>
          </a:bodyPr>
          <a:lstStyle/>
          <a:p>
            <a:r>
              <a:rPr lang="en-US" dirty="0">
                <a:solidFill>
                  <a:srgbClr val="9279B3"/>
                </a:solidFill>
              </a:rPr>
              <a:t>What will the offspring look like?</a:t>
            </a:r>
            <a:endParaRPr lang="en-US" dirty="0"/>
          </a:p>
        </p:txBody>
      </p:sp>
    </p:spTree>
    <p:extLst>
      <p:ext uri="{BB962C8B-B14F-4D97-AF65-F5344CB8AC3E}">
        <p14:creationId xmlns:p14="http://schemas.microsoft.com/office/powerpoint/2010/main" val="9907716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767285" y="381864"/>
            <a:ext cx="11335399"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If more individuals with advantageous traits survive and reproduce, what do you predict will happen to the number of individuals born with the advantageous trait in the population?</a:t>
            </a:r>
            <a:endParaRPr dirty="0">
              <a:solidFill>
                <a:srgbClr val="9279B3"/>
              </a:solidFill>
            </a:endParaRPr>
          </a:p>
        </p:txBody>
      </p:sp>
      <p:sp>
        <p:nvSpPr>
          <p:cNvPr id="9" name="Shape 261"/>
          <p:cNvSpPr/>
          <p:nvPr/>
        </p:nvSpPr>
        <p:spPr>
          <a:xfrm>
            <a:off x="767284" y="4651025"/>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What about the number of individuals with the disadvantageous trait?</a:t>
            </a:r>
            <a:endParaRPr dirty="0">
              <a:solidFill>
                <a:srgbClr val="9279B3"/>
              </a:solidFill>
            </a:endParaRPr>
          </a:p>
        </p:txBody>
      </p:sp>
    </p:spTree>
    <p:extLst>
      <p:ext uri="{BB962C8B-B14F-4D97-AF65-F5344CB8AC3E}">
        <p14:creationId xmlns:p14="http://schemas.microsoft.com/office/powerpoint/2010/main" val="775143337"/>
      </p:ext>
    </p:extLst>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89541" y="2248565"/>
            <a:ext cx="5919009" cy="4903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lnSpc>
                <a:spcPct val="90000"/>
              </a:lnSpc>
              <a:defRPr/>
            </a:pPr>
            <a:r>
              <a:rPr lang="en-US" sz="2800">
                <a:solidFill>
                  <a:srgbClr val="583F34"/>
                </a:solidFill>
                <a:latin typeface="Arial" charset="0"/>
                <a:ea typeface="Arial" charset="0"/>
                <a:cs typeface="Arial" charset="0"/>
              </a:rPr>
              <a:t>[Place current model here]</a:t>
            </a:r>
            <a:endParaRPr lang="en-US" sz="2800" dirty="0">
              <a:solidFill>
                <a:srgbClr val="583F34"/>
              </a:solidFill>
              <a:latin typeface="Arial" charset="0"/>
              <a:ea typeface="Arial" charset="0"/>
              <a:cs typeface="Arial" charset="0"/>
            </a:endParaRPr>
          </a:p>
        </p:txBody>
      </p:sp>
      <p:sp>
        <p:nvSpPr>
          <p:cNvPr id="6" name="Shape 261"/>
          <p:cNvSpPr/>
          <p:nvPr/>
        </p:nvSpPr>
        <p:spPr>
          <a:xfrm>
            <a:off x="781345" y="6934831"/>
            <a:ext cx="11335399" cy="1949252"/>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Based on what we learned about advantageous and disadvantageous traits, do we need to change our model?</a:t>
            </a:r>
            <a:endParaRPr dirty="0">
              <a:solidFill>
                <a:srgbClr val="9279B3"/>
              </a:solidFill>
            </a:endParaRPr>
          </a:p>
        </p:txBody>
      </p:sp>
      <p:sp>
        <p:nvSpPr>
          <p:cNvPr id="7" name="Shape 261"/>
          <p:cNvSpPr/>
          <p:nvPr/>
        </p:nvSpPr>
        <p:spPr>
          <a:xfrm>
            <a:off x="933747" y="604153"/>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return to our model ideas</a:t>
            </a:r>
            <a:r>
              <a:rPr lang="is-IS" dirty="0">
                <a:solidFill>
                  <a:srgbClr val="9279B3"/>
                </a:solidFill>
              </a:rPr>
              <a:t>…</a:t>
            </a:r>
            <a:endParaRPr dirty="0">
              <a:solidFill>
                <a:srgbClr val="9279B3"/>
              </a:solidFill>
            </a:endParaRPr>
          </a:p>
        </p:txBody>
      </p:sp>
    </p:spTree>
    <p:extLst>
      <p:ext uri="{BB962C8B-B14F-4D97-AF65-F5344CB8AC3E}">
        <p14:creationId xmlns:p14="http://schemas.microsoft.com/office/powerpoint/2010/main" val="1158088558"/>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89537" y="2400965"/>
            <a:ext cx="5919009" cy="4903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lnSpc>
                <a:spcPct val="90000"/>
              </a:lnSpc>
              <a:defRPr/>
            </a:pPr>
            <a:r>
              <a:rPr lang="en-US" sz="2800">
                <a:solidFill>
                  <a:srgbClr val="583F34"/>
                </a:solidFill>
                <a:latin typeface="Arial" charset="0"/>
                <a:ea typeface="Arial" charset="0"/>
                <a:cs typeface="Arial" charset="0"/>
              </a:rPr>
              <a:t>[Place current model here]</a:t>
            </a:r>
            <a:endParaRPr lang="en-US" sz="2800" dirty="0">
              <a:solidFill>
                <a:srgbClr val="583F34"/>
              </a:solidFill>
              <a:latin typeface="Arial" charset="0"/>
              <a:ea typeface="Arial" charset="0"/>
              <a:cs typeface="Arial" charset="0"/>
            </a:endParaRPr>
          </a:p>
        </p:txBody>
      </p:sp>
      <p:sp>
        <p:nvSpPr>
          <p:cNvPr id="6" name="Shape 261"/>
          <p:cNvSpPr/>
          <p:nvPr/>
        </p:nvSpPr>
        <p:spPr>
          <a:xfrm>
            <a:off x="781343" y="277498"/>
            <a:ext cx="1133539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a:solidFill>
                  <a:srgbClr val="9279B3"/>
                </a:solidFill>
              </a:rPr>
              <a:t>Are there any other ideas that we need to discuss?</a:t>
            </a:r>
            <a:endParaRPr dirty="0">
              <a:solidFill>
                <a:srgbClr val="9279B3"/>
              </a:solidFill>
            </a:endParaRPr>
          </a:p>
        </p:txBody>
      </p:sp>
      <p:sp>
        <p:nvSpPr>
          <p:cNvPr id="8" name="Shape 261"/>
          <p:cNvSpPr/>
          <p:nvPr/>
        </p:nvSpPr>
        <p:spPr>
          <a:xfrm>
            <a:off x="781341" y="7816552"/>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Do our ideas only apply to finches?</a:t>
            </a:r>
            <a:endParaRPr dirty="0">
              <a:solidFill>
                <a:srgbClr val="9279B3"/>
              </a:solidFill>
            </a:endParaRPr>
          </a:p>
        </p:txBody>
      </p:sp>
    </p:spTree>
    <p:extLst>
      <p:ext uri="{BB962C8B-B14F-4D97-AF65-F5344CB8AC3E}">
        <p14:creationId xmlns:p14="http://schemas.microsoft.com/office/powerpoint/2010/main" val="614964167"/>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6 Wrap up</a:t>
            </a:r>
          </a:p>
        </p:txBody>
      </p:sp>
      <p:sp>
        <p:nvSpPr>
          <p:cNvPr id="5" name="Shape 144"/>
          <p:cNvSpPr/>
          <p:nvPr/>
        </p:nvSpPr>
        <p:spPr>
          <a:xfrm>
            <a:off x="464596" y="1765723"/>
            <a:ext cx="12289586" cy="2236510"/>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We continued to refine our model for trait change over time in populations by using some simulations and investigations. We now have a complete model that we are ready to apply and refine by returning to the finches.  </a:t>
            </a:r>
            <a:endParaRPr b="1" i="1" dirty="0"/>
          </a:p>
        </p:txBody>
      </p:sp>
    </p:spTree>
    <p:extLst>
      <p:ext uri="{BB962C8B-B14F-4D97-AF65-F5344CB8AC3E}">
        <p14:creationId xmlns:p14="http://schemas.microsoft.com/office/powerpoint/2010/main" val="3825898907"/>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2" name="Title 1"/>
          <p:cNvSpPr>
            <a:spLocks noGrp="1"/>
          </p:cNvSpPr>
          <p:nvPr>
            <p:ph type="title"/>
          </p:nvPr>
        </p:nvSpPr>
        <p:spPr>
          <a:xfrm>
            <a:off x="111931" y="75732"/>
            <a:ext cx="12704534" cy="667914"/>
          </a:xfrm>
        </p:spPr>
        <p:txBody>
          <a:bodyPr>
            <a:normAutofit fontScale="90000"/>
          </a:bodyPr>
          <a:lstStyle/>
          <a:p>
            <a:r>
              <a:rPr lang="en-US" dirty="0"/>
              <a:t>Teacher Notes: Learning Segment 7</a:t>
            </a:r>
          </a:p>
        </p:txBody>
      </p:sp>
      <p:cxnSp>
        <p:nvCxnSpPr>
          <p:cNvPr id="11" name="Straight Arrow Connector 10">
            <a:extLst>
              <a:ext uri="{FF2B5EF4-FFF2-40B4-BE49-F238E27FC236}">
                <a16:creationId xmlns:a16="http://schemas.microsoft.com/office/drawing/2014/main" id="{F310AA22-F572-45D9-98C0-A5C1AB974D33}"/>
              </a:ext>
            </a:extLst>
          </p:cNvPr>
          <p:cNvCxnSpPr/>
          <p:nvPr/>
        </p:nvCxnSpPr>
        <p:spPr>
          <a:xfrm>
            <a:off x="1474391" y="1663439"/>
            <a:ext cx="874438" cy="1411972"/>
          </a:xfrm>
          <a:prstGeom prst="straightConnector1">
            <a:avLst/>
          </a:prstGeom>
          <a:noFill/>
          <a:ln w="31750" cap="flat">
            <a:solidFill>
              <a:srgbClr val="9279B3"/>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3" name="TextBox 12">
            <a:extLst>
              <a:ext uri="{FF2B5EF4-FFF2-40B4-BE49-F238E27FC236}">
                <a16:creationId xmlns:a16="http://schemas.microsoft.com/office/drawing/2014/main" id="{1A81880B-21CE-41B2-9FF0-B85D42FD6DF3}"/>
              </a:ext>
            </a:extLst>
          </p:cNvPr>
          <p:cNvSpPr txBox="1"/>
          <p:nvPr/>
        </p:nvSpPr>
        <p:spPr>
          <a:xfrm>
            <a:off x="3031724" y="1374795"/>
            <a:ext cx="9214319" cy="20415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3338" marR="0" lvl="0" indent="-33338" algn="l" defTabSz="914400" eaLnBrk="1" fontAlgn="auto" latinLnBrk="0" hangingPunct="1">
              <a:lnSpc>
                <a:spcPct val="90000"/>
              </a:lnSpc>
              <a:spcBef>
                <a:spcPts val="0"/>
              </a:spcBef>
              <a:spcAft>
                <a:spcPts val="0"/>
              </a:spcAft>
              <a:buClrTx/>
              <a:buSzTx/>
              <a:buFontTx/>
              <a:buNone/>
              <a:defRPr/>
            </a:pPr>
            <a:r>
              <a:rPr lang="en-US" sz="2800" dirty="0">
                <a:solidFill>
                  <a:srgbClr val="583F34"/>
                </a:solidFill>
                <a:latin typeface="Arial" charset="0"/>
                <a:ea typeface="Arial" charset="0"/>
                <a:cs typeface="Arial" charset="0"/>
              </a:rPr>
              <a:t>At the end of segment 6, students had a revised model that could help them to explain trait change over time. In this segment, students use their model to create a new and  improved model-based explanation to answer their question about the finches.</a:t>
            </a:r>
          </a:p>
        </p:txBody>
      </p:sp>
      <p:sp>
        <p:nvSpPr>
          <p:cNvPr id="14" name="TextBox 13">
            <a:extLst>
              <a:ext uri="{FF2B5EF4-FFF2-40B4-BE49-F238E27FC236}">
                <a16:creationId xmlns:a16="http://schemas.microsoft.com/office/drawing/2014/main" id="{DCBE6927-FF0B-4196-A491-0BEA9A7AECA9}"/>
              </a:ext>
            </a:extLst>
          </p:cNvPr>
          <p:cNvSpPr txBox="1"/>
          <p:nvPr/>
        </p:nvSpPr>
        <p:spPr>
          <a:xfrm>
            <a:off x="745724" y="4786493"/>
            <a:ext cx="11827276" cy="20415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33338" marR="0" lvl="0" indent="-33338" algn="l" defTabSz="914400" eaLnBrk="1" fontAlgn="auto" latinLnBrk="0" hangingPunct="1">
              <a:lnSpc>
                <a:spcPct val="90000"/>
              </a:lnSpc>
              <a:spcBef>
                <a:spcPts val="0"/>
              </a:spcBef>
              <a:spcAft>
                <a:spcPts val="0"/>
              </a:spcAft>
              <a:buClrTx/>
              <a:buSzTx/>
              <a:buFontTx/>
              <a:buNone/>
              <a:defRPr/>
            </a:pPr>
            <a:r>
              <a:rPr lang="en-US" sz="2800" dirty="0">
                <a:solidFill>
                  <a:srgbClr val="583F34"/>
                </a:solidFill>
                <a:latin typeface="Arial" charset="0"/>
                <a:ea typeface="Arial" charset="0"/>
                <a:cs typeface="Arial" charset="0"/>
              </a:rPr>
              <a:t>Students’ explanations may contain language such as “the birds had to change in order to survive.” This language is fine for now. Once students have completed their explanations, they will go through an activity focused on the differences between Darwin’s and Lamarck’s models of trait change and then will go back and finalize their explanations. </a:t>
            </a:r>
          </a:p>
        </p:txBody>
      </p:sp>
    </p:spTree>
    <p:extLst>
      <p:ext uri="{BB962C8B-B14F-4D97-AF65-F5344CB8AC3E}">
        <p14:creationId xmlns:p14="http://schemas.microsoft.com/office/powerpoint/2010/main" val="1427505434"/>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03"/>
          <p:cNvGrpSpPr/>
          <p:nvPr/>
        </p:nvGrpSpPr>
        <p:grpSpPr>
          <a:xfrm>
            <a:off x="7421296" y="997029"/>
            <a:ext cx="5114434" cy="7213426"/>
            <a:chOff x="0" y="0"/>
            <a:chExt cx="6078745" cy="8162841"/>
          </a:xfrm>
        </p:grpSpPr>
        <p:grpSp>
          <p:nvGrpSpPr>
            <p:cNvPr id="9" name="Group 200"/>
            <p:cNvGrpSpPr/>
            <p:nvPr/>
          </p:nvGrpSpPr>
          <p:grpSpPr>
            <a:xfrm>
              <a:off x="0" y="0"/>
              <a:ext cx="6078746" cy="8162842"/>
              <a:chOff x="0" y="0"/>
              <a:chExt cx="6078745" cy="8162841"/>
            </a:xfrm>
          </p:grpSpPr>
          <p:pic>
            <p:nvPicPr>
              <p:cNvPr id="12" name="pasted-image.pdf"/>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39767" y="0"/>
                <a:ext cx="6032506" cy="4419718"/>
              </a:xfrm>
              <a:prstGeom prst="rect">
                <a:avLst/>
              </a:prstGeom>
              <a:ln w="12700" cap="flat">
                <a:noFill/>
                <a:miter lim="400000"/>
              </a:ln>
              <a:effectLst/>
            </p:spPr>
          </p:pic>
          <p:pic>
            <p:nvPicPr>
              <p:cNvPr id="13" name="pasted-image.pdf"/>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0" y="3974554"/>
                <a:ext cx="6078746" cy="4188288"/>
              </a:xfrm>
              <a:prstGeom prst="rect">
                <a:avLst/>
              </a:prstGeom>
              <a:ln w="12700" cap="flat">
                <a:noFill/>
                <a:miter lim="400000"/>
              </a:ln>
              <a:effectLst/>
            </p:spPr>
          </p:pic>
        </p:grpSp>
        <p:sp>
          <p:nvSpPr>
            <p:cNvPr id="10" name="Shape 201"/>
            <p:cNvSpPr/>
            <p:nvPr/>
          </p:nvSpPr>
          <p:spPr>
            <a:xfrm flipV="1">
              <a:off x="3093317" y="64137"/>
              <a:ext cx="1" cy="3598080"/>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sp>
          <p:nvSpPr>
            <p:cNvPr id="11" name="Shape 202"/>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4" name="Shape 205"/>
          <p:cNvSpPr/>
          <p:nvPr/>
        </p:nvSpPr>
        <p:spPr>
          <a:xfrm rot="16200000">
            <a:off x="5380734" y="3719931"/>
            <a:ext cx="3365552" cy="47192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400" b="1">
                <a:solidFill>
                  <a:srgbClr val="583F34"/>
                </a:solidFill>
                <a:latin typeface="Arial"/>
                <a:ea typeface="Arial"/>
                <a:cs typeface="Arial"/>
                <a:sym typeface="Arial"/>
              </a:defRPr>
            </a:lvl1pPr>
          </a:lstStyle>
          <a:p>
            <a:r>
              <a:t>Number of Finches</a:t>
            </a:r>
          </a:p>
        </p:txBody>
      </p:sp>
      <p:sp>
        <p:nvSpPr>
          <p:cNvPr id="15" name="Shape 261"/>
          <p:cNvSpPr/>
          <p:nvPr/>
        </p:nvSpPr>
        <p:spPr>
          <a:xfrm>
            <a:off x="264027" y="7611575"/>
            <a:ext cx="6799483"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Now, we will use our model to answer </a:t>
            </a:r>
            <a:r>
              <a:rPr lang="en-US">
                <a:solidFill>
                  <a:srgbClr val="9279B3"/>
                </a:solidFill>
              </a:rPr>
              <a:t>our question!</a:t>
            </a:r>
            <a:endParaRPr dirty="0">
              <a:solidFill>
                <a:srgbClr val="9279B3"/>
              </a:solidFill>
            </a:endParaRPr>
          </a:p>
        </p:txBody>
      </p:sp>
      <p:sp>
        <p:nvSpPr>
          <p:cNvPr id="16" name="TextBox 15"/>
          <p:cNvSpPr txBox="1"/>
          <p:nvPr/>
        </p:nvSpPr>
        <p:spPr>
          <a:xfrm>
            <a:off x="368245" y="1743420"/>
            <a:ext cx="6304020" cy="55317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We observed the phenomenon that traits change over time and wondered </a:t>
            </a:r>
            <a:r>
              <a:rPr lang="en-US" sz="2800" i="1" dirty="0">
                <a:solidFill>
                  <a:srgbClr val="583F34"/>
                </a:solidFill>
                <a:latin typeface="Arial" charset="0"/>
                <a:ea typeface="Arial" charset="0"/>
                <a:cs typeface="Arial" charset="0"/>
              </a:rPr>
              <a:t>how</a:t>
            </a:r>
            <a:r>
              <a:rPr lang="en-US" sz="2800" dirty="0">
                <a:solidFill>
                  <a:srgbClr val="583F34"/>
                </a:solidFill>
                <a:latin typeface="Arial" charset="0"/>
                <a:ea typeface="Arial" charset="0"/>
                <a:cs typeface="Arial" charset="0"/>
              </a:rPr>
              <a:t> this happens.</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We turned to the finches to seek evidence that may help us answer our question.</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Based on evidence, we developed a model to explain trait change over time.</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a:p>
            <a:pPr marL="609600" indent="-609600" algn="l" hangingPunct="1">
              <a:lnSpc>
                <a:spcPct val="90000"/>
              </a:lnSpc>
              <a:buFontTx/>
              <a:buAutoNum type="arabicPeriod"/>
              <a:defRPr/>
            </a:pPr>
            <a:r>
              <a:rPr lang="en-US" sz="2800" dirty="0">
                <a:solidFill>
                  <a:srgbClr val="583F34"/>
                </a:solidFill>
                <a:latin typeface="Arial" charset="0"/>
                <a:ea typeface="Arial" charset="0"/>
                <a:cs typeface="Arial" charset="0"/>
              </a:rPr>
              <a:t>We further investigated our ideas, revising our model.</a:t>
            </a:r>
          </a:p>
        </p:txBody>
      </p:sp>
      <p:sp>
        <p:nvSpPr>
          <p:cNvPr id="17" name="Shape 261"/>
          <p:cNvSpPr/>
          <p:nvPr/>
        </p:nvSpPr>
        <p:spPr>
          <a:xfrm>
            <a:off x="416427" y="324432"/>
            <a:ext cx="6799483"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Let’s review what we’ve done so far</a:t>
            </a:r>
            <a:r>
              <a:rPr lang="is-IS" dirty="0">
                <a:solidFill>
                  <a:srgbClr val="9279B3"/>
                </a:solidFill>
              </a:rPr>
              <a:t>…</a:t>
            </a:r>
            <a:endParaRPr dirty="0">
              <a:solidFill>
                <a:srgbClr val="9279B3"/>
              </a:solidFill>
            </a:endParaRPr>
          </a:p>
        </p:txBody>
      </p:sp>
    </p:spTree>
    <p:extLst>
      <p:ext uri="{BB962C8B-B14F-4D97-AF65-F5344CB8AC3E}">
        <p14:creationId xmlns:p14="http://schemas.microsoft.com/office/powerpoint/2010/main" val="4009722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991700" y="1181203"/>
            <a:ext cx="6304020" cy="2824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hangingPunct="1">
              <a:lnSpc>
                <a:spcPct val="90000"/>
              </a:lnSpc>
              <a:defRPr/>
            </a:pPr>
            <a:r>
              <a:rPr lang="en-US" sz="2800" dirty="0">
                <a:solidFill>
                  <a:srgbClr val="583F34"/>
                </a:solidFill>
                <a:latin typeface="Arial" charset="0"/>
                <a:ea typeface="Arial" charset="0"/>
                <a:cs typeface="Arial" charset="0"/>
              </a:rPr>
              <a:t>Using your model and other information you gathered during the investigation, you will re-write your finch story so that it is a full explanation–basically an answer to our question.</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p:txBody>
      </p:sp>
      <p:sp>
        <p:nvSpPr>
          <p:cNvPr id="17" name="Shape 261"/>
          <p:cNvSpPr/>
          <p:nvPr/>
        </p:nvSpPr>
        <p:spPr>
          <a:xfrm>
            <a:off x="669421" y="299212"/>
            <a:ext cx="11616246"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a:solidFill>
                  <a:srgbClr val="9279B3"/>
                </a:solidFill>
              </a:rPr>
              <a:t>Writing a Model-Based Explanation</a:t>
            </a:r>
            <a:endParaRPr dirty="0">
              <a:solidFill>
                <a:srgbClr val="9279B3"/>
              </a:solidFill>
            </a:endParaRPr>
          </a:p>
        </p:txBody>
      </p:sp>
      <p:pic>
        <p:nvPicPr>
          <p:cNvPr id="18" name="pasted-image.pdf"/>
          <p:cNvPicPr>
            <a:picLocks noChangeAspect="1"/>
          </p:cNvPicPr>
          <p:nvPr/>
        </p:nvPicPr>
        <p:blipFill>
          <a:blip r:embed="rId3"/>
          <a:stretch>
            <a:fillRect/>
          </a:stretch>
        </p:blipFill>
        <p:spPr>
          <a:xfrm flipH="1">
            <a:off x="8647414" y="1591612"/>
            <a:ext cx="3638253" cy="2446779"/>
          </a:xfrm>
          <a:prstGeom prst="rect">
            <a:avLst/>
          </a:prstGeom>
          <a:ln w="12700">
            <a:miter lim="400000"/>
          </a:ln>
        </p:spPr>
      </p:pic>
      <p:sp>
        <p:nvSpPr>
          <p:cNvPr id="19" name="TextBox 18"/>
          <p:cNvSpPr txBox="1"/>
          <p:nvPr/>
        </p:nvSpPr>
        <p:spPr>
          <a:xfrm>
            <a:off x="991700" y="6863470"/>
            <a:ext cx="6304020" cy="1265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hangingPunct="1">
              <a:lnSpc>
                <a:spcPct val="90000"/>
              </a:lnSpc>
              <a:defRPr/>
            </a:pPr>
            <a:r>
              <a:rPr lang="en-US" sz="2800" dirty="0">
                <a:solidFill>
                  <a:srgbClr val="583F34"/>
                </a:solidFill>
                <a:latin typeface="Arial" charset="0"/>
                <a:ea typeface="Arial" charset="0"/>
                <a:cs typeface="Arial" charset="0"/>
              </a:rPr>
              <a:t>Copy your explanation onto poster paper.</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p:txBody>
      </p:sp>
      <p:sp>
        <p:nvSpPr>
          <p:cNvPr id="20" name="TextBox 19"/>
          <p:cNvSpPr txBox="1"/>
          <p:nvPr/>
        </p:nvSpPr>
        <p:spPr>
          <a:xfrm>
            <a:off x="991700" y="3875886"/>
            <a:ext cx="6304020" cy="8781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hangingPunct="1">
              <a:lnSpc>
                <a:spcPct val="90000"/>
              </a:lnSpc>
              <a:defRPr/>
            </a:pPr>
            <a:r>
              <a:rPr lang="en-US" sz="2800" dirty="0">
                <a:solidFill>
                  <a:srgbClr val="583F34"/>
                </a:solidFill>
                <a:latin typeface="Arial" charset="0"/>
                <a:ea typeface="Arial" charset="0"/>
                <a:cs typeface="Arial" charset="0"/>
              </a:rPr>
              <a:t>First, re-write your answer individually.</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p:txBody>
      </p:sp>
      <p:sp>
        <p:nvSpPr>
          <p:cNvPr id="21" name="TextBox 20"/>
          <p:cNvSpPr txBox="1"/>
          <p:nvPr/>
        </p:nvSpPr>
        <p:spPr>
          <a:xfrm>
            <a:off x="991700" y="4821885"/>
            <a:ext cx="6304020" cy="20415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hangingPunct="1">
              <a:lnSpc>
                <a:spcPct val="90000"/>
              </a:lnSpc>
              <a:defRPr/>
            </a:pPr>
            <a:r>
              <a:rPr lang="en-US" sz="2800" dirty="0">
                <a:solidFill>
                  <a:srgbClr val="583F34"/>
                </a:solidFill>
                <a:latin typeface="Arial" charset="0"/>
                <a:ea typeface="Arial" charset="0"/>
                <a:cs typeface="Arial" charset="0"/>
              </a:rPr>
              <a:t>Then, in your groups, compare your draft with the ones written by your group members. Write a complete explanation together.</a:t>
            </a:r>
          </a:p>
          <a:p>
            <a:pPr marL="609600" indent="-609600" algn="l" hangingPunct="1">
              <a:lnSpc>
                <a:spcPct val="90000"/>
              </a:lnSpc>
              <a:buFontTx/>
              <a:buAutoNum type="arabicPeriod"/>
              <a:defRPr/>
            </a:pPr>
            <a:endParaRPr lang="en-US" sz="2800" dirty="0">
              <a:solidFill>
                <a:srgbClr val="583F34"/>
              </a:solidFill>
              <a:latin typeface="Arial" charset="0"/>
              <a:ea typeface="Arial" charset="0"/>
              <a:cs typeface="Arial" charset="0"/>
            </a:endParaRPr>
          </a:p>
        </p:txBody>
      </p:sp>
      <p:pic>
        <p:nvPicPr>
          <p:cNvPr id="22" name="pasted-image.pdf"/>
          <p:cNvPicPr>
            <a:picLocks noChangeAspect="1"/>
          </p:cNvPicPr>
          <p:nvPr/>
        </p:nvPicPr>
        <p:blipFill>
          <a:blip r:embed="rId4"/>
          <a:stretch>
            <a:fillRect/>
          </a:stretch>
        </p:blipFill>
        <p:spPr>
          <a:xfrm flipH="1">
            <a:off x="8133201" y="4438250"/>
            <a:ext cx="4666678" cy="2942038"/>
          </a:xfrm>
          <a:prstGeom prst="rect">
            <a:avLst/>
          </a:prstGeom>
          <a:ln w="12700">
            <a:miter lim="400000"/>
          </a:ln>
        </p:spPr>
      </p:pic>
      <p:sp>
        <p:nvSpPr>
          <p:cNvPr id="23" name="Shape 261"/>
          <p:cNvSpPr/>
          <p:nvPr/>
        </p:nvSpPr>
        <p:spPr>
          <a:xfrm>
            <a:off x="821821" y="7756398"/>
            <a:ext cx="11616246"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Why did the average beak depth change over time?</a:t>
            </a:r>
            <a:endParaRPr dirty="0">
              <a:solidFill>
                <a:srgbClr val="9279B3"/>
              </a:solidFill>
            </a:endParaRPr>
          </a:p>
        </p:txBody>
      </p:sp>
    </p:spTree>
    <p:extLst>
      <p:ext uri="{BB962C8B-B14F-4D97-AF65-F5344CB8AC3E}">
        <p14:creationId xmlns:p14="http://schemas.microsoft.com/office/powerpoint/2010/main" val="17165556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9" grpId="0" build="p"/>
      <p:bldP spid="20" grpId="0" build="p"/>
      <p:bldP spid="21" grpId="0" build="p"/>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sted-image.pn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367915" y="5316236"/>
            <a:ext cx="5187757" cy="2772625"/>
          </a:xfrm>
          <a:prstGeom prst="rect">
            <a:avLst/>
          </a:prstGeom>
          <a:ln w="12700">
            <a:miter lim="400000"/>
          </a:ln>
        </p:spPr>
      </p:pic>
      <p:pic>
        <p:nvPicPr>
          <p:cNvPr id="4" name="pasted-image.pn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7950698" y="2530202"/>
            <a:ext cx="4773834" cy="2769753"/>
          </a:xfrm>
          <a:prstGeom prst="rect">
            <a:avLst/>
          </a:prstGeom>
          <a:ln w="12700">
            <a:miter lim="400000"/>
          </a:ln>
        </p:spPr>
      </p:pic>
      <p:pic>
        <p:nvPicPr>
          <p:cNvPr id="5" name="Staphylococcus_aureus.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471037" y="3011211"/>
            <a:ext cx="3479661" cy="2672381"/>
          </a:xfrm>
          <a:prstGeom prst="rect">
            <a:avLst/>
          </a:prstGeom>
          <a:ln w="12700">
            <a:miter lim="400000"/>
          </a:ln>
        </p:spPr>
      </p:pic>
      <p:pic>
        <p:nvPicPr>
          <p:cNvPr id="6" name="pasted-image.pdf"/>
          <p:cNvPicPr>
            <a:picLocks noChangeAspect="1"/>
          </p:cNvPicPr>
          <p:nvPr/>
        </p:nvPicPr>
        <p:blipFill>
          <a:blip r:embed="rId6"/>
          <a:stretch>
            <a:fillRect/>
          </a:stretch>
        </p:blipFill>
        <p:spPr>
          <a:xfrm flipH="1">
            <a:off x="177352" y="2704827"/>
            <a:ext cx="4440041" cy="2799158"/>
          </a:xfrm>
          <a:prstGeom prst="rect">
            <a:avLst/>
          </a:prstGeom>
          <a:ln w="12700">
            <a:miter lim="400000"/>
          </a:ln>
        </p:spPr>
      </p:pic>
      <p:pic>
        <p:nvPicPr>
          <p:cNvPr id="7" name="pasted-image.pdf"/>
          <p:cNvPicPr>
            <a:picLocks noChangeAspect="1"/>
          </p:cNvPicPr>
          <p:nvPr/>
        </p:nvPicPr>
        <p:blipFill>
          <a:blip r:embed="rId7"/>
          <a:stretch>
            <a:fillRect/>
          </a:stretch>
        </p:blipFill>
        <p:spPr>
          <a:xfrm flipH="1">
            <a:off x="6555672" y="5191035"/>
            <a:ext cx="4296834" cy="2889684"/>
          </a:xfrm>
          <a:prstGeom prst="rect">
            <a:avLst/>
          </a:prstGeom>
          <a:ln w="12700">
            <a:miter lim="400000"/>
          </a:ln>
        </p:spPr>
      </p:pic>
      <p:sp>
        <p:nvSpPr>
          <p:cNvPr id="8" name="WordArt 5"/>
          <p:cNvSpPr>
            <a:spLocks noChangeArrowheads="1" noChangeShapeType="1" noTextEdit="1"/>
          </p:cNvSpPr>
          <p:nvPr/>
        </p:nvSpPr>
        <p:spPr bwMode="auto">
          <a:xfrm>
            <a:off x="2397372" y="533395"/>
            <a:ext cx="7866185" cy="1817200"/>
          </a:xfrm>
          <a:prstGeom prst="rect">
            <a:avLst/>
          </a:prstGeom>
        </p:spPr>
        <p:txBody>
          <a:bodyPr wrap="none" fromWordArt="1">
            <a:prstTxWarp prst="textWave1">
              <a:avLst>
                <a:gd name="adj1" fmla="val 13005"/>
                <a:gd name="adj2" fmla="val 0"/>
              </a:avLst>
            </a:prstTxWarp>
          </a:bodyPr>
          <a:lstStyle/>
          <a:p>
            <a:pPr algn="ctr"/>
            <a:r>
              <a:rPr lang="en-US" sz="6600" b="1" kern="10" dirty="0">
                <a:ln w="9525">
                  <a:solidFill>
                    <a:schemeClr val="bg1"/>
                  </a:solidFill>
                  <a:round/>
                  <a:headEnd/>
                  <a:tailEnd/>
                </a:ln>
                <a:solidFill>
                  <a:srgbClr val="9279B3"/>
                </a:solidFill>
                <a:latin typeface="Book Antiqua"/>
              </a:rPr>
              <a:t>Three interesting stories...</a:t>
            </a:r>
          </a:p>
        </p:txBody>
      </p:sp>
    </p:spTree>
    <p:extLst>
      <p:ext uri="{BB962C8B-B14F-4D97-AF65-F5344CB8AC3E}">
        <p14:creationId xmlns:p14="http://schemas.microsoft.com/office/powerpoint/2010/main" val="1781068155"/>
      </p:ext>
    </p:ext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a:spLocks noGrp="1"/>
          </p:cNvSpPr>
          <p:nvPr>
            <p:ph type="title"/>
          </p:nvPr>
        </p:nvSpPr>
        <p:spPr/>
        <p:txBody>
          <a:bodyPr>
            <a:normAutofit fontScale="90000"/>
          </a:bodyPr>
          <a:lstStyle/>
          <a:p>
            <a:r>
              <a:rPr lang="en-US" dirty="0"/>
              <a:t>Teacher Notes: Learning Segment 7 Wrap up</a:t>
            </a:r>
          </a:p>
        </p:txBody>
      </p:sp>
      <p:sp>
        <p:nvSpPr>
          <p:cNvPr id="5" name="Shape 144"/>
          <p:cNvSpPr/>
          <p:nvPr/>
        </p:nvSpPr>
        <p:spPr>
          <a:xfrm>
            <a:off x="464596" y="2014510"/>
            <a:ext cx="12289586" cy="4390946"/>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spcBef>
                <a:spcPts val="3200"/>
              </a:spcBef>
              <a:defRPr sz="2800">
                <a:solidFill>
                  <a:srgbClr val="583F34"/>
                </a:solidFill>
                <a:latin typeface="Arial"/>
                <a:ea typeface="Arial"/>
                <a:cs typeface="Arial"/>
                <a:sym typeface="Arial"/>
              </a:defRPr>
            </a:pPr>
            <a:r>
              <a:rPr lang="en-US" b="1" dirty="0"/>
              <a:t>What did we figure out in this learning segment?</a:t>
            </a:r>
          </a:p>
          <a:p>
            <a:pPr algn="l">
              <a:spcBef>
                <a:spcPts val="3200"/>
              </a:spcBef>
              <a:defRPr sz="2800">
                <a:solidFill>
                  <a:srgbClr val="583F34"/>
                </a:solidFill>
                <a:latin typeface="Arial"/>
                <a:ea typeface="Arial"/>
                <a:cs typeface="Arial"/>
                <a:sym typeface="Arial"/>
              </a:defRPr>
            </a:pPr>
            <a:r>
              <a:rPr lang="en-US" dirty="0"/>
              <a:t>Originally we wrote our stories about what happened to the finches as a way to generate some model ideas. Then we spent some time testing and revising those ideas and in this learning segment we took our more formalized model and used it in a more explicit way to re-visit our finch stories. Our goal was to make sure we addressed all the elements of our model in our finch explanation. Next we’ll take a look at some other ideas and see if they seem to be present in our explanations and do one final round of revisions to our explanations.</a:t>
            </a:r>
          </a:p>
        </p:txBody>
      </p:sp>
    </p:spTree>
    <p:extLst>
      <p:ext uri="{BB962C8B-B14F-4D97-AF65-F5344CB8AC3E}">
        <p14:creationId xmlns:p14="http://schemas.microsoft.com/office/powerpoint/2010/main" val="104792805"/>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2033" y="1285281"/>
            <a:ext cx="2571024" cy="2190241"/>
            <a:chOff x="1029484" y="1311626"/>
            <a:chExt cx="2571024" cy="2190241"/>
          </a:xfrm>
        </p:grpSpPr>
        <p:sp>
          <p:nvSpPr>
            <p:cNvPr id="7" name="Triangle 6"/>
            <p:cNvSpPr/>
            <p:nvPr/>
          </p:nvSpPr>
          <p:spPr>
            <a:xfrm>
              <a:off x="1385668" y="1689784"/>
              <a:ext cx="1757169" cy="1484854"/>
            </a:xfrm>
            <a:prstGeom prst="triangle">
              <a:avLst/>
            </a:prstGeom>
            <a:noFill/>
            <a:ln w="25400" cap="flat">
              <a:solidFill>
                <a:srgbClr val="9279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397866" cy="400110"/>
            </a:xfrm>
            <a:prstGeom prst="rect">
              <a:avLst/>
            </a:prstGeom>
          </p:spPr>
          <p:txBody>
            <a:bodyPr wrap="none">
              <a:spAutoFit/>
            </a:bodyPr>
            <a:lstStyle/>
            <a:p>
              <a:r>
                <a:rPr lang="en-US" sz="2000" dirty="0">
                  <a:solidFill>
                    <a:srgbClr val="9279B3"/>
                  </a:solidFill>
                </a:rPr>
                <a:t>M</a:t>
              </a:r>
              <a:endParaRPr lang="en-US" sz="2000" dirty="0"/>
            </a:p>
          </p:txBody>
        </p:sp>
        <p:sp>
          <p:nvSpPr>
            <p:cNvPr id="9" name="Rectangle 8"/>
            <p:cNvSpPr/>
            <p:nvPr/>
          </p:nvSpPr>
          <p:spPr>
            <a:xfrm>
              <a:off x="1029484" y="3101757"/>
              <a:ext cx="341760" cy="400110"/>
            </a:xfrm>
            <a:prstGeom prst="rect">
              <a:avLst/>
            </a:prstGeom>
          </p:spPr>
          <p:txBody>
            <a:bodyPr wrap="none">
              <a:spAutoFit/>
            </a:bodyPr>
            <a:lstStyle/>
            <a:p>
              <a:r>
                <a:rPr lang="en-US" sz="2000" dirty="0">
                  <a:solidFill>
                    <a:srgbClr val="9279B3"/>
                  </a:solidFill>
                </a:rPr>
                <a:t>P</a:t>
              </a:r>
              <a:endParaRPr lang="en-US" sz="2000" dirty="0"/>
            </a:p>
          </p:txBody>
        </p:sp>
        <p:sp>
          <p:nvSpPr>
            <p:cNvPr id="10" name="Rectangle 9"/>
            <p:cNvSpPr/>
            <p:nvPr/>
          </p:nvSpPr>
          <p:spPr>
            <a:xfrm>
              <a:off x="3074737" y="3101756"/>
              <a:ext cx="525771" cy="400110"/>
            </a:xfrm>
            <a:prstGeom prst="rect">
              <a:avLst/>
            </a:prstGeom>
          </p:spPr>
          <p:txBody>
            <a:bodyPr wrap="square">
              <a:spAutoFit/>
            </a:bodyPr>
            <a:lstStyle/>
            <a:p>
              <a:r>
                <a:rPr lang="en-US" sz="2000" dirty="0">
                  <a:solidFill>
                    <a:srgbClr val="9279B3"/>
                  </a:solidFill>
                </a:rPr>
                <a:t>Q</a:t>
              </a:r>
              <a:endParaRPr lang="en-US" sz="2000" dirty="0"/>
            </a:p>
          </p:txBody>
        </p:sp>
      </p:grpSp>
      <p:sp>
        <p:nvSpPr>
          <p:cNvPr id="12" name="Title 1">
            <a:extLst>
              <a:ext uri="{FF2B5EF4-FFF2-40B4-BE49-F238E27FC236}">
                <a16:creationId xmlns:a16="http://schemas.microsoft.com/office/drawing/2014/main" id="{A06E1024-388C-4A2C-982C-4E2C5A7B6F48}"/>
              </a:ext>
            </a:extLst>
          </p:cNvPr>
          <p:cNvSpPr>
            <a:spLocks noGrp="1"/>
          </p:cNvSpPr>
          <p:nvPr>
            <p:ph type="title"/>
          </p:nvPr>
        </p:nvSpPr>
        <p:spPr>
          <a:xfrm>
            <a:off x="112713" y="76200"/>
            <a:ext cx="12703175" cy="666750"/>
          </a:xfrm>
        </p:spPr>
        <p:txBody>
          <a:bodyPr>
            <a:normAutofit fontScale="90000"/>
          </a:bodyPr>
          <a:lstStyle/>
          <a:p>
            <a:r>
              <a:rPr lang="en-US" dirty="0"/>
              <a:t>Lesson Segment 8: Comparing Models</a:t>
            </a:r>
          </a:p>
        </p:txBody>
      </p:sp>
      <p:sp>
        <p:nvSpPr>
          <p:cNvPr id="15" name="Oval 14">
            <a:extLst>
              <a:ext uri="{FF2B5EF4-FFF2-40B4-BE49-F238E27FC236}">
                <a16:creationId xmlns:a16="http://schemas.microsoft.com/office/drawing/2014/main" id="{8F79C950-C571-41EE-8ED0-B14E098B7688}"/>
              </a:ext>
            </a:extLst>
          </p:cNvPr>
          <p:cNvSpPr/>
          <p:nvPr/>
        </p:nvSpPr>
        <p:spPr>
          <a:xfrm>
            <a:off x="1108834" y="1186455"/>
            <a:ext cx="455575" cy="497427"/>
          </a:xfrm>
          <a:prstGeom prst="ellipse">
            <a:avLst/>
          </a:prstGeom>
          <a:noFill/>
          <a:ln w="12700" cap="flat">
            <a:solidFill>
              <a:srgbClr val="9279B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6" name="Shape 133">
            <a:extLst>
              <a:ext uri="{FF2B5EF4-FFF2-40B4-BE49-F238E27FC236}">
                <a16:creationId xmlns:a16="http://schemas.microsoft.com/office/drawing/2014/main" id="{A6C9AFE3-2189-47B9-920C-DDC99D8B741A}"/>
              </a:ext>
            </a:extLst>
          </p:cNvPr>
          <p:cNvSpPr/>
          <p:nvPr/>
        </p:nvSpPr>
        <p:spPr>
          <a:xfrm>
            <a:off x="2539955" y="1139284"/>
            <a:ext cx="10276510" cy="217085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Now that students have generated a model-based explanation, we turn to the models that Charles Darwin and Jean-Baptiste Lamarck created so that students can compare and contrast their own models with those of Darwin and Lamarck.</a:t>
            </a:r>
            <a:endParaRPr sz="2800" dirty="0"/>
          </a:p>
        </p:txBody>
      </p:sp>
      <p:sp>
        <p:nvSpPr>
          <p:cNvPr id="17" name="Shape 133">
            <a:extLst>
              <a:ext uri="{FF2B5EF4-FFF2-40B4-BE49-F238E27FC236}">
                <a16:creationId xmlns:a16="http://schemas.microsoft.com/office/drawing/2014/main" id="{2347EC9E-6B09-4C74-8E41-9A633E9A6AD4}"/>
              </a:ext>
            </a:extLst>
          </p:cNvPr>
          <p:cNvSpPr/>
          <p:nvPr/>
        </p:nvSpPr>
        <p:spPr>
          <a:xfrm>
            <a:off x="477352" y="3819780"/>
            <a:ext cx="11973692" cy="217085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The following slides are intended for students to realize that that their model and/or explanation may or may not contain Lamarckian language (e.g., “needed to adapt to their environment”). It also helps them to see that they’ve developed a model similar to that of Darwin’s.</a:t>
            </a:r>
            <a:endParaRPr sz="2800" dirty="0"/>
          </a:p>
        </p:txBody>
      </p:sp>
      <p:sp>
        <p:nvSpPr>
          <p:cNvPr id="18" name="Shape 133">
            <a:extLst>
              <a:ext uri="{FF2B5EF4-FFF2-40B4-BE49-F238E27FC236}">
                <a16:creationId xmlns:a16="http://schemas.microsoft.com/office/drawing/2014/main" id="{258984B0-0B48-470D-B07C-1918C13D78D4}"/>
              </a:ext>
            </a:extLst>
          </p:cNvPr>
          <p:cNvSpPr/>
          <p:nvPr/>
        </p:nvSpPr>
        <p:spPr>
          <a:xfrm>
            <a:off x="477352" y="6406969"/>
            <a:ext cx="11973692" cy="2170851"/>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lnSpc>
                <a:spcPct val="120000"/>
              </a:lnSpc>
              <a:defRPr sz="2400">
                <a:solidFill>
                  <a:srgbClr val="583F34"/>
                </a:solidFill>
                <a:latin typeface="Arial"/>
                <a:ea typeface="Arial"/>
                <a:cs typeface="Arial"/>
                <a:sym typeface="Arial"/>
              </a:defRPr>
            </a:pPr>
            <a:r>
              <a:rPr lang="en-US" sz="2800" dirty="0"/>
              <a:t>This is a little bit more of a direct instruction style segment; however, there are places where students can be given a chance to discuss potential problems with other historical models. We’ve marked those places in the slides notes.</a:t>
            </a:r>
            <a:endParaRPr sz="2800" dirty="0"/>
          </a:p>
        </p:txBody>
      </p:sp>
    </p:spTree>
    <p:extLst>
      <p:ext uri="{BB962C8B-B14F-4D97-AF65-F5344CB8AC3E}">
        <p14:creationId xmlns:p14="http://schemas.microsoft.com/office/powerpoint/2010/main" val="3549657472"/>
      </p:ext>
    </p:ext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53"/>
          <p:cNvSpPr/>
          <p:nvPr/>
        </p:nvSpPr>
        <p:spPr>
          <a:xfrm>
            <a:off x="241794" y="283311"/>
            <a:ext cx="11369630"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800" b="1">
                <a:solidFill>
                  <a:srgbClr val="583F34"/>
                </a:solidFill>
                <a:latin typeface="Arial"/>
                <a:ea typeface="Arial"/>
                <a:cs typeface="Arial"/>
                <a:sym typeface="Arial"/>
              </a:defRPr>
            </a:lvl1pPr>
          </a:lstStyle>
          <a:p>
            <a:endParaRPr sz="4000" b="0" dirty="0">
              <a:solidFill>
                <a:srgbClr val="9279B3"/>
              </a:solidFill>
            </a:endParaRPr>
          </a:p>
        </p:txBody>
      </p:sp>
      <p:sp>
        <p:nvSpPr>
          <p:cNvPr id="15" name="Shape 261"/>
          <p:cNvSpPr/>
          <p:nvPr/>
        </p:nvSpPr>
        <p:spPr>
          <a:xfrm>
            <a:off x="858288" y="642383"/>
            <a:ext cx="11335399" cy="256480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We are now going to investigate how our model and our explanation compares to other models that have been proposed to explain trait change over time.</a:t>
            </a:r>
            <a:endParaRPr dirty="0">
              <a:solidFill>
                <a:srgbClr val="9279B3"/>
              </a:solidFill>
            </a:endParaRPr>
          </a:p>
        </p:txBody>
      </p:sp>
      <p:sp>
        <p:nvSpPr>
          <p:cNvPr id="8" name="Shape 261"/>
          <p:cNvSpPr/>
          <p:nvPr/>
        </p:nvSpPr>
        <p:spPr>
          <a:xfrm>
            <a:off x="858287" y="4650451"/>
            <a:ext cx="11335399" cy="71814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But first, a brief history lesson</a:t>
            </a:r>
            <a:r>
              <a:rPr lang="is-IS" dirty="0">
                <a:solidFill>
                  <a:srgbClr val="9279B3"/>
                </a:solidFill>
              </a:rPr>
              <a:t>…</a:t>
            </a:r>
            <a:endParaRPr dirty="0">
              <a:solidFill>
                <a:srgbClr val="9279B3"/>
              </a:solidFill>
            </a:endParaRPr>
          </a:p>
        </p:txBody>
      </p:sp>
    </p:spTree>
    <p:extLst>
      <p:ext uri="{BB962C8B-B14F-4D97-AF65-F5344CB8AC3E}">
        <p14:creationId xmlns:p14="http://schemas.microsoft.com/office/powerpoint/2010/main" val="10519687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4"/>
          <p:cNvGrpSpPr/>
          <p:nvPr/>
        </p:nvGrpSpPr>
        <p:grpSpPr>
          <a:xfrm>
            <a:off x="144332" y="834825"/>
            <a:ext cx="12642413" cy="129546"/>
            <a:chOff x="0" y="0"/>
            <a:chExt cx="12642412" cy="129544"/>
          </a:xfrm>
        </p:grpSpPr>
        <p:sp>
          <p:nvSpPr>
            <p:cNvPr id="142" name="Shape 142"/>
            <p:cNvSpPr/>
            <p:nvPr/>
          </p:nvSpPr>
          <p:spPr>
            <a:xfrm>
              <a:off x="0" y="0"/>
              <a:ext cx="12249005" cy="129545"/>
            </a:xfrm>
            <a:prstGeom prst="rect">
              <a:avLst/>
            </a:prstGeom>
            <a:solidFill>
              <a:srgbClr val="583F34"/>
            </a:solidFill>
            <a:ln w="12700" cap="flat">
              <a:noFill/>
              <a:miter lim="400000"/>
            </a:ln>
            <a:effectLst/>
          </p:spPr>
          <p:txBody>
            <a:bodyPr wrap="square" lIns="50800" tIns="50800" rIns="50800" bIns="50800" numCol="1" anchor="ctr">
              <a:noAutofit/>
            </a:bodyPr>
            <a:lstStyle/>
            <a:p>
              <a:pPr>
                <a:defRPr sz="2400">
                  <a:solidFill>
                    <a:srgbClr val="583F34"/>
                  </a:solidFill>
                </a:defRPr>
              </a:pPr>
              <a:endParaRPr/>
            </a:p>
          </p:txBody>
        </p:sp>
        <p:sp>
          <p:nvSpPr>
            <p:cNvPr id="143" name="Shape 143"/>
            <p:cNvSpPr/>
            <p:nvPr/>
          </p:nvSpPr>
          <p:spPr>
            <a:xfrm>
              <a:off x="12103083" y="64772"/>
              <a:ext cx="539330" cy="1"/>
            </a:xfrm>
            <a:prstGeom prst="line">
              <a:avLst/>
            </a:prstGeom>
            <a:noFill/>
            <a:ln w="127000" cap="flat">
              <a:solidFill>
                <a:srgbClr val="583F34"/>
              </a:solidFill>
              <a:prstDash val="solid"/>
              <a:miter lim="400000"/>
              <a:tailEnd type="triangle" w="med" len="med"/>
            </a:ln>
            <a:effectLst/>
          </p:spPr>
          <p:txBody>
            <a:bodyPr wrap="square" lIns="50800" tIns="50800" rIns="50800" bIns="50800" numCol="1" anchor="ctr">
              <a:noAutofit/>
            </a:bodyPr>
            <a:lstStyle/>
            <a:p>
              <a:pPr>
                <a:defRPr sz="2400"/>
              </a:pPr>
              <a:endParaRPr/>
            </a:p>
          </p:txBody>
        </p:sp>
      </p:grpSp>
      <p:sp>
        <p:nvSpPr>
          <p:cNvPr id="145" name="Shape 145"/>
          <p:cNvSpPr/>
          <p:nvPr/>
        </p:nvSpPr>
        <p:spPr>
          <a:xfrm flipV="1">
            <a:off x="2288079" y="1181431"/>
            <a:ext cx="1" cy="315007"/>
          </a:xfrm>
          <a:prstGeom prst="line">
            <a:avLst/>
          </a:prstGeom>
          <a:ln w="76200">
            <a:solidFill>
              <a:srgbClr val="F16904"/>
            </a:solidFill>
            <a:miter lim="400000"/>
          </a:ln>
        </p:spPr>
        <p:txBody>
          <a:bodyPr lIns="50800" tIns="50800" rIns="50800" bIns="50800" anchor="ctr"/>
          <a:lstStyle/>
          <a:p>
            <a:pPr>
              <a:defRPr sz="2400"/>
            </a:pPr>
            <a:endParaRPr/>
          </a:p>
        </p:txBody>
      </p:sp>
      <p:sp>
        <p:nvSpPr>
          <p:cNvPr id="146" name="Shape 146"/>
          <p:cNvSpPr/>
          <p:nvPr/>
        </p:nvSpPr>
        <p:spPr>
          <a:xfrm>
            <a:off x="233453" y="1505059"/>
            <a:ext cx="5955311" cy="12648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t>The earth was ~7.000 years old. </a:t>
            </a:r>
          </a:p>
          <a:p>
            <a:pPr algn="l">
              <a:defRPr sz="2000">
                <a:solidFill>
                  <a:srgbClr val="583F34"/>
                </a:solidFill>
                <a:latin typeface="Arial"/>
                <a:ea typeface="Arial"/>
                <a:cs typeface="Arial"/>
                <a:sym typeface="Arial"/>
              </a:defRPr>
            </a:pPr>
            <a:r>
              <a:t>Species were created separately and organized into an </a:t>
            </a:r>
            <a:r>
              <a:rPr b="1"/>
              <a:t>unchanging</a:t>
            </a:r>
            <a:r>
              <a:t> hierarchy, with humans positioned just below the angels.</a:t>
            </a:r>
          </a:p>
        </p:txBody>
      </p:sp>
      <p:sp>
        <p:nvSpPr>
          <p:cNvPr id="153" name="Shape 153"/>
          <p:cNvSpPr/>
          <p:nvPr/>
        </p:nvSpPr>
        <p:spPr>
          <a:xfrm>
            <a:off x="231866" y="585969"/>
            <a:ext cx="5608719" cy="638629"/>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19" name="Shape 147"/>
          <p:cNvSpPr/>
          <p:nvPr/>
        </p:nvSpPr>
        <p:spPr>
          <a:xfrm flipV="1">
            <a:off x="7365284" y="1219684"/>
            <a:ext cx="1" cy="2056600"/>
          </a:xfrm>
          <a:prstGeom prst="line">
            <a:avLst/>
          </a:prstGeom>
          <a:ln w="76200">
            <a:solidFill>
              <a:srgbClr val="F16904"/>
            </a:solidFill>
            <a:miter lim="400000"/>
          </a:ln>
        </p:spPr>
        <p:txBody>
          <a:bodyPr lIns="50800" tIns="50800" rIns="50800" bIns="50800" anchor="ctr"/>
          <a:lstStyle/>
          <a:p>
            <a:pPr>
              <a:defRPr sz="2400"/>
            </a:pPr>
            <a:endParaRPr/>
          </a:p>
        </p:txBody>
      </p:sp>
      <p:sp>
        <p:nvSpPr>
          <p:cNvPr id="20" name="Shape 148"/>
          <p:cNvSpPr/>
          <p:nvPr/>
        </p:nvSpPr>
        <p:spPr>
          <a:xfrm>
            <a:off x="5211695" y="3215614"/>
            <a:ext cx="4307179" cy="2257028"/>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Evidence emerged and pro</a:t>
            </a:r>
            <a:r>
              <a:rPr lang="en-US" dirty="0"/>
              <a:t>ved</a:t>
            </a:r>
            <a:r>
              <a:rPr dirty="0"/>
              <a:t> that: </a:t>
            </a:r>
          </a:p>
          <a:p>
            <a:pPr marL="127000" indent="-127000" algn="l">
              <a:buSzPct val="80000"/>
              <a:buChar char="•"/>
              <a:defRPr sz="2000">
                <a:solidFill>
                  <a:srgbClr val="583F34"/>
                </a:solidFill>
                <a:latin typeface="Arial"/>
                <a:ea typeface="Arial"/>
                <a:cs typeface="Arial"/>
                <a:sym typeface="Arial"/>
              </a:defRPr>
            </a:pPr>
            <a:r>
              <a:rPr dirty="0"/>
              <a:t>Earth was older than </a:t>
            </a:r>
            <a:r>
              <a:rPr lang="en-US" dirty="0"/>
              <a:t>7,</a:t>
            </a:r>
            <a:r>
              <a:rPr dirty="0"/>
              <a:t>000 years</a:t>
            </a:r>
          </a:p>
          <a:p>
            <a:pPr marL="127000" indent="-127000" algn="l">
              <a:buSzPct val="80000"/>
              <a:buChar char="•"/>
              <a:defRPr sz="2000" b="1">
                <a:solidFill>
                  <a:srgbClr val="583F34"/>
                </a:solidFill>
                <a:latin typeface="Arial"/>
                <a:ea typeface="Arial"/>
                <a:cs typeface="Arial"/>
                <a:sym typeface="Arial"/>
              </a:defRPr>
            </a:pPr>
            <a:r>
              <a:rPr dirty="0"/>
              <a:t>Life had changed over time</a:t>
            </a:r>
          </a:p>
          <a:p>
            <a:pPr marL="127000" indent="-127000" algn="l">
              <a:buSzPct val="80000"/>
              <a:buChar char="•"/>
              <a:defRPr sz="2000">
                <a:solidFill>
                  <a:srgbClr val="583F34"/>
                </a:solidFill>
                <a:latin typeface="Arial"/>
                <a:ea typeface="Arial"/>
                <a:cs typeface="Arial"/>
                <a:sym typeface="Arial"/>
              </a:defRPr>
            </a:pPr>
            <a:r>
              <a:rPr dirty="0"/>
              <a:t>Many species had become extinct</a:t>
            </a:r>
          </a:p>
          <a:p>
            <a:pPr marL="127000" indent="-127000" algn="l">
              <a:buSzPct val="80000"/>
              <a:buChar char="•"/>
              <a:defRPr sz="2000">
                <a:solidFill>
                  <a:srgbClr val="583F34"/>
                </a:solidFill>
                <a:latin typeface="Arial"/>
                <a:ea typeface="Arial"/>
                <a:cs typeface="Arial"/>
                <a:sym typeface="Arial"/>
              </a:defRPr>
            </a:pPr>
            <a:r>
              <a:rPr dirty="0"/>
              <a:t>Organisms though different, share many characteristics and seem to have a common ancestor </a:t>
            </a:r>
          </a:p>
        </p:txBody>
      </p:sp>
      <p:sp>
        <p:nvSpPr>
          <p:cNvPr id="21" name="Shape 151"/>
          <p:cNvSpPr/>
          <p:nvPr/>
        </p:nvSpPr>
        <p:spPr>
          <a:xfrm>
            <a:off x="6222284" y="592614"/>
            <a:ext cx="2286001" cy="631173"/>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22" name="Shape 152"/>
          <p:cNvSpPr/>
          <p:nvPr/>
        </p:nvSpPr>
        <p:spPr>
          <a:xfrm>
            <a:off x="6866688" y="76200"/>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1700s</a:t>
            </a:r>
          </a:p>
        </p:txBody>
      </p:sp>
      <p:sp>
        <p:nvSpPr>
          <p:cNvPr id="23" name="Shape 149"/>
          <p:cNvSpPr/>
          <p:nvPr/>
        </p:nvSpPr>
        <p:spPr>
          <a:xfrm>
            <a:off x="7227223" y="5799585"/>
            <a:ext cx="5740081" cy="1641475"/>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defRPr sz="2000">
                <a:solidFill>
                  <a:srgbClr val="583F34"/>
                </a:solidFill>
                <a:latin typeface="Arial"/>
                <a:ea typeface="Arial"/>
                <a:cs typeface="Arial"/>
                <a:sym typeface="Arial"/>
              </a:defRPr>
            </a:pPr>
            <a:r>
              <a:rPr dirty="0"/>
              <a:t>If life has changed then</a:t>
            </a:r>
            <a:r>
              <a:rPr lang="en-US" dirty="0"/>
              <a:t> a question emerged</a:t>
            </a:r>
            <a:r>
              <a:rPr dirty="0"/>
              <a:t>:  </a:t>
            </a:r>
          </a:p>
          <a:p>
            <a:pPr algn="l">
              <a:defRPr sz="2400" b="1">
                <a:solidFill>
                  <a:srgbClr val="583F34"/>
                </a:solidFill>
                <a:latin typeface="Arial"/>
                <a:ea typeface="Arial"/>
                <a:cs typeface="Arial"/>
                <a:sym typeface="Arial"/>
              </a:defRPr>
            </a:pPr>
            <a:r>
              <a:rPr sz="2800" dirty="0"/>
              <a:t>Why </a:t>
            </a:r>
            <a:r>
              <a:rPr lang="en-US" sz="2800" dirty="0"/>
              <a:t>do </a:t>
            </a:r>
            <a:r>
              <a:rPr sz="2800" dirty="0"/>
              <a:t>traits change in populations over time?</a:t>
            </a:r>
            <a:r>
              <a:rPr lang="en-US" sz="2800" dirty="0"/>
              <a:t> </a:t>
            </a:r>
          </a:p>
          <a:p>
            <a:pPr algn="l">
              <a:defRPr sz="2400" b="1">
                <a:solidFill>
                  <a:srgbClr val="583F34"/>
                </a:solidFill>
                <a:latin typeface="Arial"/>
                <a:ea typeface="Arial"/>
                <a:cs typeface="Arial"/>
                <a:sym typeface="Arial"/>
              </a:defRPr>
            </a:pPr>
            <a:r>
              <a:rPr lang="en-US" sz="2400" dirty="0"/>
              <a:t>Several models were proposed. </a:t>
            </a:r>
          </a:p>
        </p:txBody>
      </p:sp>
      <p:sp>
        <p:nvSpPr>
          <p:cNvPr id="24" name="Shape 150"/>
          <p:cNvSpPr/>
          <p:nvPr/>
        </p:nvSpPr>
        <p:spPr>
          <a:xfrm flipV="1">
            <a:off x="10060005" y="1215385"/>
            <a:ext cx="1" cy="4634507"/>
          </a:xfrm>
          <a:prstGeom prst="line">
            <a:avLst/>
          </a:prstGeom>
          <a:ln w="76200">
            <a:solidFill>
              <a:srgbClr val="F16904"/>
            </a:solidFill>
            <a:miter lim="400000"/>
          </a:ln>
        </p:spPr>
        <p:txBody>
          <a:bodyPr lIns="50800" tIns="50800" rIns="50800" bIns="50800" anchor="ctr"/>
          <a:lstStyle/>
          <a:p>
            <a:pPr>
              <a:defRPr sz="2400"/>
            </a:pPr>
            <a:endParaRPr/>
          </a:p>
        </p:txBody>
      </p:sp>
      <p:sp>
        <p:nvSpPr>
          <p:cNvPr id="25" name="Shape 154"/>
          <p:cNvSpPr/>
          <p:nvPr/>
        </p:nvSpPr>
        <p:spPr>
          <a:xfrm>
            <a:off x="8918162" y="592614"/>
            <a:ext cx="2283685" cy="631173"/>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26" name="Shape 155"/>
          <p:cNvSpPr/>
          <p:nvPr/>
        </p:nvSpPr>
        <p:spPr>
          <a:xfrm>
            <a:off x="9561409" y="76200"/>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1800s</a:t>
            </a:r>
          </a:p>
        </p:txBody>
      </p:sp>
      <p:sp>
        <p:nvSpPr>
          <p:cNvPr id="27" name="Shape 261"/>
          <p:cNvSpPr/>
          <p:nvPr/>
        </p:nvSpPr>
        <p:spPr>
          <a:xfrm>
            <a:off x="452888" y="4106955"/>
            <a:ext cx="3982947" cy="3057247"/>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200" dirty="0">
                <a:solidFill>
                  <a:srgbClr val="9279B3"/>
                </a:solidFill>
              </a:rPr>
              <a:t>Over many years, scientists have used evidence available to them to explain how life on earth has changed over time.</a:t>
            </a:r>
            <a:endParaRPr sz="3200" dirty="0">
              <a:solidFill>
                <a:srgbClr val="9279B3"/>
              </a:solidFill>
            </a:endParaRPr>
          </a:p>
        </p:txBody>
      </p:sp>
      <p:sp>
        <p:nvSpPr>
          <p:cNvPr id="28" name="Shape 152"/>
          <p:cNvSpPr/>
          <p:nvPr/>
        </p:nvSpPr>
        <p:spPr>
          <a:xfrm>
            <a:off x="1789482" y="82087"/>
            <a:ext cx="1554913" cy="48731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~400 B.C.</a:t>
            </a:r>
            <a:endParaRPr dirty="0"/>
          </a:p>
        </p:txBody>
      </p:sp>
    </p:spTree>
    <p:extLst>
      <p:ext uri="{BB962C8B-B14F-4D97-AF65-F5344CB8AC3E}">
        <p14:creationId xmlns:p14="http://schemas.microsoft.com/office/powerpoint/2010/main" val="7780371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animBg="1"/>
      <p:bldP spid="153"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4"/>
          <p:cNvGrpSpPr/>
          <p:nvPr/>
        </p:nvGrpSpPr>
        <p:grpSpPr>
          <a:xfrm>
            <a:off x="144332" y="834825"/>
            <a:ext cx="12642413" cy="129546"/>
            <a:chOff x="0" y="0"/>
            <a:chExt cx="12642412" cy="129544"/>
          </a:xfrm>
        </p:grpSpPr>
        <p:sp>
          <p:nvSpPr>
            <p:cNvPr id="142" name="Shape 142"/>
            <p:cNvSpPr/>
            <p:nvPr/>
          </p:nvSpPr>
          <p:spPr>
            <a:xfrm>
              <a:off x="0" y="0"/>
              <a:ext cx="12249005" cy="129545"/>
            </a:xfrm>
            <a:prstGeom prst="rect">
              <a:avLst/>
            </a:prstGeom>
            <a:solidFill>
              <a:srgbClr val="583F34"/>
            </a:solidFill>
            <a:ln w="12700" cap="flat">
              <a:noFill/>
              <a:miter lim="400000"/>
            </a:ln>
            <a:effectLst/>
          </p:spPr>
          <p:txBody>
            <a:bodyPr wrap="square" lIns="50800" tIns="50800" rIns="50800" bIns="50800" numCol="1" anchor="ctr">
              <a:noAutofit/>
            </a:bodyPr>
            <a:lstStyle/>
            <a:p>
              <a:pPr>
                <a:defRPr sz="2400">
                  <a:solidFill>
                    <a:srgbClr val="583F34"/>
                  </a:solidFill>
                </a:defRPr>
              </a:pPr>
              <a:endParaRPr/>
            </a:p>
          </p:txBody>
        </p:sp>
        <p:sp>
          <p:nvSpPr>
            <p:cNvPr id="143" name="Shape 143"/>
            <p:cNvSpPr/>
            <p:nvPr/>
          </p:nvSpPr>
          <p:spPr>
            <a:xfrm>
              <a:off x="12103083" y="64772"/>
              <a:ext cx="539330" cy="1"/>
            </a:xfrm>
            <a:prstGeom prst="line">
              <a:avLst/>
            </a:prstGeom>
            <a:noFill/>
            <a:ln w="127000" cap="flat">
              <a:solidFill>
                <a:srgbClr val="583F34"/>
              </a:solidFill>
              <a:prstDash val="solid"/>
              <a:miter lim="400000"/>
              <a:tailEnd type="triangle" w="med" len="med"/>
            </a:ln>
            <a:effectLst/>
          </p:spPr>
          <p:txBody>
            <a:bodyPr wrap="square" lIns="50800" tIns="50800" rIns="50800" bIns="50800" numCol="1" anchor="ctr">
              <a:noAutofit/>
            </a:bodyPr>
            <a:lstStyle/>
            <a:p>
              <a:pPr>
                <a:defRPr sz="2400"/>
              </a:pPr>
              <a:endParaRPr/>
            </a:p>
          </p:txBody>
        </p:sp>
      </p:grpSp>
      <p:sp>
        <p:nvSpPr>
          <p:cNvPr id="145" name="Shape 145"/>
          <p:cNvSpPr/>
          <p:nvPr/>
        </p:nvSpPr>
        <p:spPr>
          <a:xfrm flipV="1">
            <a:off x="2288079" y="1181431"/>
            <a:ext cx="1" cy="315007"/>
          </a:xfrm>
          <a:prstGeom prst="line">
            <a:avLst/>
          </a:prstGeom>
          <a:ln w="76200">
            <a:solidFill>
              <a:srgbClr val="F16904"/>
            </a:solidFill>
            <a:miter lim="400000"/>
          </a:ln>
        </p:spPr>
        <p:txBody>
          <a:bodyPr lIns="50800" tIns="50800" rIns="50800" bIns="50800" anchor="ctr"/>
          <a:lstStyle/>
          <a:p>
            <a:pPr>
              <a:defRPr sz="2400"/>
            </a:pPr>
            <a:endParaRPr/>
          </a:p>
        </p:txBody>
      </p:sp>
      <p:sp>
        <p:nvSpPr>
          <p:cNvPr id="146" name="Shape 146"/>
          <p:cNvSpPr/>
          <p:nvPr/>
        </p:nvSpPr>
        <p:spPr>
          <a:xfrm>
            <a:off x="233453" y="1505059"/>
            <a:ext cx="5955311" cy="1264867"/>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t>The earth was ~7.000 years old. </a:t>
            </a:r>
          </a:p>
          <a:p>
            <a:pPr algn="l">
              <a:defRPr sz="2000">
                <a:solidFill>
                  <a:srgbClr val="583F34"/>
                </a:solidFill>
                <a:latin typeface="Arial"/>
                <a:ea typeface="Arial"/>
                <a:cs typeface="Arial"/>
                <a:sym typeface="Arial"/>
              </a:defRPr>
            </a:pPr>
            <a:r>
              <a:t>Species were created separately and organized into an </a:t>
            </a:r>
            <a:r>
              <a:rPr b="1"/>
              <a:t>unchanging</a:t>
            </a:r>
            <a:r>
              <a:t> hierarchy, with humans positioned just below the angels.</a:t>
            </a:r>
          </a:p>
        </p:txBody>
      </p:sp>
      <p:sp>
        <p:nvSpPr>
          <p:cNvPr id="153" name="Shape 153"/>
          <p:cNvSpPr/>
          <p:nvPr/>
        </p:nvSpPr>
        <p:spPr>
          <a:xfrm>
            <a:off x="231866" y="585969"/>
            <a:ext cx="5608719" cy="638629"/>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19" name="Shape 147"/>
          <p:cNvSpPr/>
          <p:nvPr/>
        </p:nvSpPr>
        <p:spPr>
          <a:xfrm flipV="1">
            <a:off x="7392305" y="831518"/>
            <a:ext cx="1" cy="2056600"/>
          </a:xfrm>
          <a:prstGeom prst="line">
            <a:avLst/>
          </a:prstGeom>
          <a:ln w="76200">
            <a:solidFill>
              <a:srgbClr val="F16904"/>
            </a:solidFill>
            <a:miter lim="400000"/>
          </a:ln>
        </p:spPr>
        <p:txBody>
          <a:bodyPr lIns="50800" tIns="50800" rIns="50800" bIns="50800" anchor="ctr"/>
          <a:lstStyle/>
          <a:p>
            <a:pPr>
              <a:defRPr sz="2400"/>
            </a:pPr>
            <a:endParaRPr/>
          </a:p>
        </p:txBody>
      </p:sp>
      <p:sp>
        <p:nvSpPr>
          <p:cNvPr id="20" name="Shape 148"/>
          <p:cNvSpPr/>
          <p:nvPr/>
        </p:nvSpPr>
        <p:spPr>
          <a:xfrm>
            <a:off x="5482260" y="2888118"/>
            <a:ext cx="4307179" cy="2257028"/>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defRPr sz="2000">
                <a:solidFill>
                  <a:srgbClr val="583F34"/>
                </a:solidFill>
                <a:latin typeface="Arial"/>
                <a:ea typeface="Arial"/>
                <a:cs typeface="Arial"/>
                <a:sym typeface="Arial"/>
              </a:defRPr>
            </a:pPr>
            <a:r>
              <a:rPr dirty="0"/>
              <a:t>Evidence emerged and pro</a:t>
            </a:r>
            <a:r>
              <a:rPr lang="en-US" dirty="0"/>
              <a:t>ved</a:t>
            </a:r>
            <a:r>
              <a:rPr dirty="0"/>
              <a:t> that: </a:t>
            </a:r>
          </a:p>
          <a:p>
            <a:pPr marL="127000" indent="-127000" algn="l">
              <a:buSzPct val="80000"/>
              <a:buChar char="•"/>
              <a:defRPr sz="2000">
                <a:solidFill>
                  <a:srgbClr val="583F34"/>
                </a:solidFill>
                <a:latin typeface="Arial"/>
                <a:ea typeface="Arial"/>
                <a:cs typeface="Arial"/>
                <a:sym typeface="Arial"/>
              </a:defRPr>
            </a:pPr>
            <a:r>
              <a:rPr dirty="0"/>
              <a:t>Earth was older than 7.000 years</a:t>
            </a:r>
          </a:p>
          <a:p>
            <a:pPr marL="127000" indent="-127000" algn="l">
              <a:buSzPct val="80000"/>
              <a:buChar char="•"/>
              <a:defRPr sz="2000" b="1">
                <a:solidFill>
                  <a:srgbClr val="583F34"/>
                </a:solidFill>
                <a:latin typeface="Arial"/>
                <a:ea typeface="Arial"/>
                <a:cs typeface="Arial"/>
                <a:sym typeface="Arial"/>
              </a:defRPr>
            </a:pPr>
            <a:r>
              <a:rPr dirty="0"/>
              <a:t>Life had changed over time</a:t>
            </a:r>
          </a:p>
          <a:p>
            <a:pPr marL="127000" indent="-127000" algn="l">
              <a:buSzPct val="80000"/>
              <a:buChar char="•"/>
              <a:defRPr sz="2000">
                <a:solidFill>
                  <a:srgbClr val="583F34"/>
                </a:solidFill>
                <a:latin typeface="Arial"/>
                <a:ea typeface="Arial"/>
                <a:cs typeface="Arial"/>
                <a:sym typeface="Arial"/>
              </a:defRPr>
            </a:pPr>
            <a:r>
              <a:rPr dirty="0"/>
              <a:t>Many species had become extinct</a:t>
            </a:r>
          </a:p>
          <a:p>
            <a:pPr marL="127000" indent="-127000" algn="l">
              <a:buSzPct val="80000"/>
              <a:buChar char="•"/>
              <a:defRPr sz="2000">
                <a:solidFill>
                  <a:srgbClr val="583F34"/>
                </a:solidFill>
                <a:latin typeface="Arial"/>
                <a:ea typeface="Arial"/>
                <a:cs typeface="Arial"/>
                <a:sym typeface="Arial"/>
              </a:defRPr>
            </a:pPr>
            <a:r>
              <a:rPr dirty="0"/>
              <a:t>Organisms though different, share many characteristics and seem to have a common ancestor </a:t>
            </a:r>
          </a:p>
        </p:txBody>
      </p:sp>
      <p:sp>
        <p:nvSpPr>
          <p:cNvPr id="21" name="Shape 151"/>
          <p:cNvSpPr/>
          <p:nvPr/>
        </p:nvSpPr>
        <p:spPr>
          <a:xfrm>
            <a:off x="6222284" y="592614"/>
            <a:ext cx="2286001" cy="631173"/>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22" name="Shape 152"/>
          <p:cNvSpPr/>
          <p:nvPr/>
        </p:nvSpPr>
        <p:spPr>
          <a:xfrm>
            <a:off x="6866688" y="76200"/>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1700s</a:t>
            </a:r>
          </a:p>
        </p:txBody>
      </p:sp>
      <p:sp>
        <p:nvSpPr>
          <p:cNvPr id="24" name="Shape 150"/>
          <p:cNvSpPr/>
          <p:nvPr/>
        </p:nvSpPr>
        <p:spPr>
          <a:xfrm flipV="1">
            <a:off x="10060004" y="653868"/>
            <a:ext cx="1" cy="4634507"/>
          </a:xfrm>
          <a:prstGeom prst="line">
            <a:avLst/>
          </a:prstGeom>
          <a:ln w="76200">
            <a:solidFill>
              <a:srgbClr val="F16904"/>
            </a:solidFill>
            <a:miter lim="400000"/>
          </a:ln>
        </p:spPr>
        <p:txBody>
          <a:bodyPr lIns="50800" tIns="50800" rIns="50800" bIns="50800" anchor="ctr"/>
          <a:lstStyle/>
          <a:p>
            <a:pPr>
              <a:defRPr sz="2400"/>
            </a:pPr>
            <a:endParaRPr/>
          </a:p>
        </p:txBody>
      </p:sp>
      <p:sp>
        <p:nvSpPr>
          <p:cNvPr id="25" name="Shape 154"/>
          <p:cNvSpPr/>
          <p:nvPr/>
        </p:nvSpPr>
        <p:spPr>
          <a:xfrm>
            <a:off x="8918162" y="592614"/>
            <a:ext cx="2283685" cy="631173"/>
          </a:xfrm>
          <a:prstGeom prst="rect">
            <a:avLst/>
          </a:prstGeom>
          <a:solidFill>
            <a:srgbClr val="F16904"/>
          </a:solidFill>
          <a:ln w="12700">
            <a:miter lim="400000"/>
          </a:ln>
        </p:spPr>
        <p:txBody>
          <a:bodyPr lIns="50800" tIns="50800" rIns="50800" bIns="50800" anchor="ctr"/>
          <a:lstStyle/>
          <a:p>
            <a:pPr>
              <a:defRPr sz="2400">
                <a:solidFill>
                  <a:srgbClr val="EA6804"/>
                </a:solidFill>
                <a:latin typeface="Helvetica"/>
                <a:ea typeface="Helvetica"/>
                <a:cs typeface="Helvetica"/>
                <a:sym typeface="Helvetica"/>
              </a:defRPr>
            </a:pPr>
            <a:endParaRPr/>
          </a:p>
        </p:txBody>
      </p:sp>
      <p:sp>
        <p:nvSpPr>
          <p:cNvPr id="26" name="Shape 155"/>
          <p:cNvSpPr/>
          <p:nvPr/>
        </p:nvSpPr>
        <p:spPr>
          <a:xfrm>
            <a:off x="9561409" y="76200"/>
            <a:ext cx="997193" cy="45951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t>1800s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797" y="2888118"/>
            <a:ext cx="2396697" cy="3295458"/>
          </a:xfrm>
          <a:prstGeom prst="rect">
            <a:avLst/>
          </a:prstGeom>
        </p:spPr>
      </p:pic>
      <p:sp>
        <p:nvSpPr>
          <p:cNvPr id="17" name="Shape 152"/>
          <p:cNvSpPr/>
          <p:nvPr/>
        </p:nvSpPr>
        <p:spPr>
          <a:xfrm>
            <a:off x="347799" y="6301768"/>
            <a:ext cx="2293898" cy="87203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Jean-Baptiste </a:t>
            </a:r>
          </a:p>
          <a:p>
            <a:pPr algn="ctr"/>
            <a:r>
              <a:rPr lang="en-US" dirty="0"/>
              <a:t>Lamarck </a:t>
            </a:r>
            <a:endParaRPr dirty="0"/>
          </a:p>
        </p:txBody>
      </p:sp>
      <p:pic>
        <p:nvPicPr>
          <p:cNvPr id="3" name="Picture 2"/>
          <p:cNvPicPr>
            <a:picLocks noChangeAspect="1"/>
          </p:cNvPicPr>
          <p:nvPr/>
        </p:nvPicPr>
        <p:blipFill>
          <a:blip r:embed="rId4"/>
          <a:stretch>
            <a:fillRect/>
          </a:stretch>
        </p:blipFill>
        <p:spPr>
          <a:xfrm>
            <a:off x="2735291" y="4744475"/>
            <a:ext cx="2560970" cy="3513471"/>
          </a:xfrm>
          <a:prstGeom prst="rect">
            <a:avLst/>
          </a:prstGeom>
        </p:spPr>
      </p:pic>
      <p:sp>
        <p:nvSpPr>
          <p:cNvPr id="27" name="Shape 152"/>
          <p:cNvSpPr/>
          <p:nvPr/>
        </p:nvSpPr>
        <p:spPr>
          <a:xfrm>
            <a:off x="3352934" y="8257946"/>
            <a:ext cx="1325684" cy="125675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Charles</a:t>
            </a:r>
          </a:p>
          <a:p>
            <a:pPr algn="ctr"/>
            <a:r>
              <a:rPr lang="en-US" dirty="0"/>
              <a:t>Darwin</a:t>
            </a:r>
          </a:p>
          <a:p>
            <a:pPr algn="ctr"/>
            <a:r>
              <a:rPr lang="en-US" dirty="0"/>
              <a:t> </a:t>
            </a:r>
            <a:endParaRPr dirty="0"/>
          </a:p>
        </p:txBody>
      </p:sp>
      <p:sp>
        <p:nvSpPr>
          <p:cNvPr id="28" name="Shape 261"/>
          <p:cNvSpPr/>
          <p:nvPr/>
        </p:nvSpPr>
        <p:spPr>
          <a:xfrm>
            <a:off x="6600994" y="7263502"/>
            <a:ext cx="5413339" cy="13336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dirty="0">
                <a:solidFill>
                  <a:srgbClr val="9279B3"/>
                </a:solidFill>
              </a:rPr>
              <a:t>We will now explore two of these models.</a:t>
            </a:r>
            <a:endParaRPr dirty="0">
              <a:solidFill>
                <a:srgbClr val="9279B3"/>
              </a:solidFill>
            </a:endParaRPr>
          </a:p>
        </p:txBody>
      </p:sp>
      <p:sp>
        <p:nvSpPr>
          <p:cNvPr id="29" name="Shape 152"/>
          <p:cNvSpPr/>
          <p:nvPr/>
        </p:nvSpPr>
        <p:spPr>
          <a:xfrm>
            <a:off x="1789482" y="82087"/>
            <a:ext cx="1554913" cy="487313"/>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~400 B.C.</a:t>
            </a:r>
            <a:endParaRPr dirty="0"/>
          </a:p>
        </p:txBody>
      </p:sp>
      <p:sp>
        <p:nvSpPr>
          <p:cNvPr id="30" name="Shape 149"/>
          <p:cNvSpPr/>
          <p:nvPr/>
        </p:nvSpPr>
        <p:spPr>
          <a:xfrm>
            <a:off x="7227223" y="5298366"/>
            <a:ext cx="5740081" cy="1641475"/>
          </a:xfrm>
          <a:prstGeom prst="rect">
            <a:avLst/>
          </a:prstGeom>
          <a:ln w="3175">
            <a:solidFill>
              <a:srgbClr val="583F34"/>
            </a:solidFill>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lgn="l">
              <a:defRPr sz="2000">
                <a:solidFill>
                  <a:srgbClr val="583F34"/>
                </a:solidFill>
                <a:latin typeface="Arial"/>
                <a:ea typeface="Arial"/>
                <a:cs typeface="Arial"/>
                <a:sym typeface="Arial"/>
              </a:defRPr>
            </a:pPr>
            <a:r>
              <a:rPr dirty="0"/>
              <a:t>If life has changed then</a:t>
            </a:r>
            <a:r>
              <a:rPr lang="en-US" dirty="0"/>
              <a:t> a question emerged</a:t>
            </a:r>
            <a:r>
              <a:rPr dirty="0"/>
              <a:t>:  </a:t>
            </a:r>
          </a:p>
          <a:p>
            <a:pPr algn="l">
              <a:defRPr sz="2400" b="1">
                <a:solidFill>
                  <a:srgbClr val="583F34"/>
                </a:solidFill>
                <a:latin typeface="Arial"/>
                <a:ea typeface="Arial"/>
                <a:cs typeface="Arial"/>
                <a:sym typeface="Arial"/>
              </a:defRPr>
            </a:pPr>
            <a:r>
              <a:rPr sz="2800" dirty="0"/>
              <a:t>Why </a:t>
            </a:r>
            <a:r>
              <a:rPr lang="en-US" sz="2800" dirty="0"/>
              <a:t>do </a:t>
            </a:r>
            <a:r>
              <a:rPr sz="2800" dirty="0"/>
              <a:t>traits change in populations over time?</a:t>
            </a:r>
            <a:r>
              <a:rPr lang="en-US" sz="2800" dirty="0"/>
              <a:t> </a:t>
            </a:r>
          </a:p>
          <a:p>
            <a:pPr algn="l">
              <a:defRPr sz="2400" b="1">
                <a:solidFill>
                  <a:srgbClr val="583F34"/>
                </a:solidFill>
                <a:latin typeface="Arial"/>
                <a:ea typeface="Arial"/>
                <a:cs typeface="Arial"/>
                <a:sym typeface="Arial"/>
              </a:defRPr>
            </a:pPr>
            <a:r>
              <a:rPr lang="en-US" sz="2400" dirty="0"/>
              <a:t>Several models were proposed. </a:t>
            </a:r>
          </a:p>
        </p:txBody>
      </p:sp>
    </p:spTree>
    <p:extLst>
      <p:ext uri="{BB962C8B-B14F-4D97-AF65-F5344CB8AC3E}">
        <p14:creationId xmlns:p14="http://schemas.microsoft.com/office/powerpoint/2010/main" val="25980177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7" grpId="0" animBg="1"/>
      <p:bldP spid="28" grpId="0" animBg="1"/>
      <p:bldP spid="3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000" y="187780"/>
            <a:ext cx="2396697" cy="3295458"/>
          </a:xfrm>
          <a:prstGeom prst="rect">
            <a:avLst/>
          </a:prstGeom>
        </p:spPr>
      </p:pic>
      <p:sp>
        <p:nvSpPr>
          <p:cNvPr id="17" name="Shape 152"/>
          <p:cNvSpPr/>
          <p:nvPr/>
        </p:nvSpPr>
        <p:spPr>
          <a:xfrm>
            <a:off x="347799" y="3483238"/>
            <a:ext cx="2293898" cy="87203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Jean-Baptiste </a:t>
            </a:r>
          </a:p>
          <a:p>
            <a:pPr algn="ctr"/>
            <a:r>
              <a:rPr lang="en-US" dirty="0"/>
              <a:t>Lamarck </a:t>
            </a:r>
            <a:endParaRPr dirty="0"/>
          </a:p>
        </p:txBody>
      </p:sp>
      <p:sp>
        <p:nvSpPr>
          <p:cNvPr id="30" name="Shape 261"/>
          <p:cNvSpPr/>
          <p:nvPr/>
        </p:nvSpPr>
        <p:spPr>
          <a:xfrm>
            <a:off x="2852060" y="187780"/>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Nearly 2400 years after the Greeks first proposed a hierarchy of life</a:t>
            </a:r>
            <a:r>
              <a:rPr lang="is-IS" sz="3600" dirty="0">
                <a:solidFill>
                  <a:srgbClr val="9279B3"/>
                </a:solidFill>
              </a:rPr>
              <a:t>…</a:t>
            </a:r>
            <a:endParaRPr sz="3600" dirty="0">
              <a:solidFill>
                <a:srgbClr val="9279B3"/>
              </a:solidFill>
            </a:endParaRPr>
          </a:p>
        </p:txBody>
      </p:sp>
      <p:sp>
        <p:nvSpPr>
          <p:cNvPr id="31" name="Rectangle 3"/>
          <p:cNvSpPr txBox="1">
            <a:spLocks noChangeArrowheads="1"/>
          </p:cNvSpPr>
          <p:nvPr/>
        </p:nvSpPr>
        <p:spPr>
          <a:xfrm>
            <a:off x="995364" y="4480631"/>
            <a:ext cx="11277599" cy="4596130"/>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marL="457200" indent="-457200" algn="l" hangingPunct="1">
              <a:buAutoNum type="arabicPeriod"/>
            </a:pPr>
            <a:r>
              <a:rPr lang="en-US" altLang="en-US" sz="2400" dirty="0">
                <a:solidFill>
                  <a:srgbClr val="583F34"/>
                </a:solidFill>
              </a:rPr>
              <a:t>More individuals are born than the environment can support - there is a struggle to survive.</a:t>
            </a:r>
          </a:p>
          <a:p>
            <a:pPr marL="457200" indent="-457200" algn="l" hangingPunct="1">
              <a:buAutoNum type="arabicPeriod"/>
            </a:pPr>
            <a:endParaRPr lang="en-US" altLang="en-US" sz="2400" dirty="0">
              <a:solidFill>
                <a:srgbClr val="583F34"/>
              </a:solidFill>
            </a:endParaRPr>
          </a:p>
          <a:p>
            <a:pPr algn="l" hangingPunct="1"/>
            <a:r>
              <a:rPr lang="en-US" altLang="en-US" sz="2400" dirty="0">
                <a:solidFill>
                  <a:srgbClr val="583F34"/>
                </a:solidFill>
              </a:rPr>
              <a:t>2. All individuals in the species are alike initially, but some respond to the pressure by developing new traits that give them a better chance to survive.</a:t>
            </a:r>
          </a:p>
          <a:p>
            <a:pPr algn="l" hangingPunct="1"/>
            <a:endParaRPr lang="en-US" altLang="en-US" sz="2400" dirty="0">
              <a:solidFill>
                <a:srgbClr val="583F34"/>
              </a:solidFill>
            </a:endParaRPr>
          </a:p>
          <a:p>
            <a:pPr algn="l" hangingPunct="1"/>
            <a:r>
              <a:rPr lang="en-US" altLang="en-US" sz="2400" dirty="0">
                <a:solidFill>
                  <a:srgbClr val="583F34"/>
                </a:solidFill>
              </a:rPr>
              <a:t>3. When they reproduce, their offspring inherit the new traits they developed during their lifetimes.</a:t>
            </a:r>
          </a:p>
          <a:p>
            <a:pPr algn="l" hangingPunct="1"/>
            <a:endParaRPr lang="en-US" altLang="en-US" sz="2400" dirty="0">
              <a:solidFill>
                <a:srgbClr val="583F34"/>
              </a:solidFill>
            </a:endParaRPr>
          </a:p>
          <a:p>
            <a:pPr algn="l" hangingPunct="1"/>
            <a:r>
              <a:rPr lang="en-US" altLang="en-US" sz="2400" dirty="0">
                <a:solidFill>
                  <a:srgbClr val="583F34"/>
                </a:solidFill>
              </a:rPr>
              <a:t>4. Eventually all members of the species have the favorable trait.</a:t>
            </a:r>
            <a:r>
              <a:rPr lang="en-US" altLang="en-US" sz="2800" dirty="0">
                <a:solidFill>
                  <a:srgbClr val="583F34"/>
                </a:solidFill>
              </a:rPr>
              <a:t> </a:t>
            </a:r>
          </a:p>
          <a:p>
            <a:pPr algn="l" hangingPunct="1"/>
            <a:endParaRPr lang="en-US" altLang="en-US" sz="2800" dirty="0"/>
          </a:p>
        </p:txBody>
      </p:sp>
      <p:sp>
        <p:nvSpPr>
          <p:cNvPr id="32" name="Shape 261"/>
          <p:cNvSpPr/>
          <p:nvPr/>
        </p:nvSpPr>
        <p:spPr>
          <a:xfrm>
            <a:off x="2852060" y="2166053"/>
            <a:ext cx="9988451"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Lamarck proposed a model that explained trait- change over time</a:t>
            </a:r>
            <a:endParaRPr sz="3600" dirty="0">
              <a:solidFill>
                <a:srgbClr val="9279B3"/>
              </a:solidFill>
            </a:endParaRPr>
          </a:p>
        </p:txBody>
      </p:sp>
    </p:spTree>
    <p:extLst>
      <p:ext uri="{BB962C8B-B14F-4D97-AF65-F5344CB8AC3E}">
        <p14:creationId xmlns:p14="http://schemas.microsoft.com/office/powerpoint/2010/main" val="30912031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31">
                                            <p:txEl>
                                              <p:pRg st="1" end="1"/>
                                            </p:txEl>
                                          </p:spTgt>
                                        </p:tgtEl>
                                        <p:attrNameLst>
                                          <p:attrName>style.visibility</p:attrName>
                                        </p:attrNameLst>
                                      </p:cBhvr>
                                      <p:to>
                                        <p:strVal val="visible"/>
                                      </p:to>
                                    </p:set>
                                    <p:animEffect transition="in" filter="dissolve">
                                      <p:cBhvr>
                                        <p:cTn id="15" dur="500"/>
                                        <p:tgtEl>
                                          <p:spTgt spid="31">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1">
                                            <p:txEl>
                                              <p:pRg st="3" end="3"/>
                                            </p:txEl>
                                          </p:spTgt>
                                        </p:tgtEl>
                                        <p:attrNameLst>
                                          <p:attrName>style.visibility</p:attrName>
                                        </p:attrNameLst>
                                      </p:cBhvr>
                                      <p:to>
                                        <p:strVal val="visible"/>
                                      </p:to>
                                    </p:set>
                                    <p:animEffect transition="in" filter="dissolve">
                                      <p:cBhvr>
                                        <p:cTn id="20" dur="500"/>
                                        <p:tgtEl>
                                          <p:spTgt spid="31">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1">
                                            <p:txEl>
                                              <p:pRg st="5" end="5"/>
                                            </p:txEl>
                                          </p:spTgt>
                                        </p:tgtEl>
                                        <p:attrNameLst>
                                          <p:attrName>style.visibility</p:attrName>
                                        </p:attrNameLst>
                                      </p:cBhvr>
                                      <p:to>
                                        <p:strVal val="visible"/>
                                      </p:to>
                                    </p:set>
                                    <p:animEffect transition="in" filter="dissolve">
                                      <p:cBhvr>
                                        <p:cTn id="25" dur="500"/>
                                        <p:tgtEl>
                                          <p:spTgt spid="31">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1">
                                            <p:txEl>
                                              <p:pRg st="7" end="7"/>
                                            </p:txEl>
                                          </p:spTgt>
                                        </p:tgtEl>
                                        <p:attrNameLst>
                                          <p:attrName>style.visibility</p:attrName>
                                        </p:attrNameLst>
                                      </p:cBhvr>
                                      <p:to>
                                        <p:strVal val="visible"/>
                                      </p:to>
                                    </p:set>
                                    <p:animEffect transition="in" filter="dissolve">
                                      <p:cBhvr>
                                        <p:cTn id="30" dur="500"/>
                                        <p:tgtEl>
                                          <p:spTgt spid="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build="p"/>
      <p:bldP spid="3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431160" y="4079921"/>
            <a:ext cx="8245913" cy="5273238"/>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marL="457200" indent="-457200" algn="l" hangingPunct="1">
              <a:buAutoNum type="arabicPeriod"/>
            </a:pPr>
            <a:r>
              <a:rPr lang="en-US" altLang="en-US" sz="2400" dirty="0">
                <a:solidFill>
                  <a:srgbClr val="583F34"/>
                </a:solidFill>
              </a:rPr>
              <a:t>All early giraffes had the same (short) necks.</a:t>
            </a:r>
          </a:p>
          <a:p>
            <a:pPr marL="457200" indent="-457200" algn="l" hangingPunct="1">
              <a:buAutoNum type="arabicPeriod"/>
            </a:pPr>
            <a:endParaRPr lang="en-US" altLang="en-US" sz="2400" dirty="0">
              <a:solidFill>
                <a:srgbClr val="583F34"/>
              </a:solidFill>
            </a:endParaRPr>
          </a:p>
          <a:p>
            <a:pPr algn="l" hangingPunct="1"/>
            <a:r>
              <a:rPr lang="en-US" altLang="en-US" sz="2400" dirty="0">
                <a:solidFill>
                  <a:srgbClr val="583F34"/>
                </a:solidFill>
              </a:rPr>
              <a:t>2. As the giraffe population increased, there wasn’t enough food within reach for all so some began stretching their necks to reach food higher in the trees.</a:t>
            </a:r>
          </a:p>
          <a:p>
            <a:pPr algn="l" hangingPunct="1"/>
            <a:endParaRPr lang="en-US" altLang="en-US" sz="2400" dirty="0">
              <a:solidFill>
                <a:srgbClr val="583F34"/>
              </a:solidFill>
            </a:endParaRPr>
          </a:p>
          <a:p>
            <a:pPr algn="l" hangingPunct="1"/>
            <a:r>
              <a:rPr lang="en-US" altLang="en-US" sz="2400" dirty="0">
                <a:solidFill>
                  <a:srgbClr val="583F34"/>
                </a:solidFill>
              </a:rPr>
              <a:t>3. The more they stretched, the longer their necks grew.</a:t>
            </a:r>
          </a:p>
          <a:p>
            <a:pPr algn="l" hangingPunct="1"/>
            <a:endParaRPr lang="en-US" altLang="en-US" sz="2400" dirty="0">
              <a:solidFill>
                <a:srgbClr val="583F34"/>
              </a:solidFill>
            </a:endParaRPr>
          </a:p>
          <a:p>
            <a:pPr algn="l" hangingPunct="1"/>
            <a:r>
              <a:rPr lang="en-US" altLang="en-US" sz="2400" dirty="0">
                <a:solidFill>
                  <a:srgbClr val="583F34"/>
                </a:solidFill>
              </a:rPr>
              <a:t>4. When they reproduced they passed their longer necks on to their offspring who stretched their necks even more.</a:t>
            </a:r>
          </a:p>
          <a:p>
            <a:pPr algn="l" hangingPunct="1"/>
            <a:endParaRPr lang="en-US" altLang="en-US" sz="2400" dirty="0">
              <a:solidFill>
                <a:srgbClr val="583F34"/>
              </a:solidFill>
            </a:endParaRPr>
          </a:p>
          <a:p>
            <a:pPr algn="l" hangingPunct="1"/>
            <a:r>
              <a:rPr lang="en-US" altLang="en-US" sz="2400" dirty="0">
                <a:solidFill>
                  <a:srgbClr val="583F34"/>
                </a:solidFill>
              </a:rPr>
              <a:t>5. Eventually all giraffes had long necks.</a:t>
            </a:r>
            <a:endParaRPr lang="en-US" altLang="en-US" sz="2800" dirty="0">
              <a:solidFill>
                <a:srgbClr val="583F34"/>
              </a:solidFill>
            </a:endParaRPr>
          </a:p>
          <a:p>
            <a:pPr algn="l" hangingPunct="1"/>
            <a:endParaRPr lang="en-US" altLang="en-US" sz="2800" dirty="0"/>
          </a:p>
        </p:txBody>
      </p:sp>
      <p:sp>
        <p:nvSpPr>
          <p:cNvPr id="7" name="Shape 261"/>
          <p:cNvSpPr/>
          <p:nvPr/>
        </p:nvSpPr>
        <p:spPr>
          <a:xfrm>
            <a:off x="2852060" y="187780"/>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Based on his model, let’s see how Lamarck explained a specific phenomenon:</a:t>
            </a:r>
            <a:endParaRPr sz="3600" dirty="0">
              <a:solidFill>
                <a:srgbClr val="9279B3"/>
              </a:solidFill>
            </a:endParaRPr>
          </a:p>
        </p:txBody>
      </p:sp>
      <p:sp>
        <p:nvSpPr>
          <p:cNvPr id="8" name="Shape 261"/>
          <p:cNvSpPr/>
          <p:nvPr/>
        </p:nvSpPr>
        <p:spPr>
          <a:xfrm>
            <a:off x="2852059" y="2133851"/>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How did giraffes with long necks evolve from ancestors with shorter necks?</a:t>
            </a:r>
            <a:endParaRPr sz="3600" dirty="0">
              <a:solidFill>
                <a:srgbClr val="9279B3"/>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6379" y="3344439"/>
            <a:ext cx="3596945" cy="3354151"/>
          </a:xfrm>
          <a:prstGeom prst="rect">
            <a:avLst/>
          </a:prstGeom>
        </p:spPr>
      </p:pic>
      <p:pic>
        <p:nvPicPr>
          <p:cNvPr id="4" name="Picture 3"/>
          <p:cNvPicPr>
            <a:picLocks noChangeAspect="1"/>
          </p:cNvPicPr>
          <p:nvPr/>
        </p:nvPicPr>
        <p:blipFill>
          <a:blip r:embed="rId4"/>
          <a:stretch>
            <a:fillRect/>
          </a:stretch>
        </p:blipFill>
        <p:spPr>
          <a:xfrm>
            <a:off x="166685" y="343601"/>
            <a:ext cx="2685374" cy="3580499"/>
          </a:xfrm>
          <a:prstGeom prst="rect">
            <a:avLst/>
          </a:prstGeom>
        </p:spPr>
      </p:pic>
    </p:spTree>
    <p:extLst>
      <p:ext uri="{BB962C8B-B14F-4D97-AF65-F5344CB8AC3E}">
        <p14:creationId xmlns:p14="http://schemas.microsoft.com/office/powerpoint/2010/main" val="211248515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1">
                                            <p:txEl>
                                              <p:pRg st="1" end="1"/>
                                            </p:txEl>
                                          </p:spTgt>
                                        </p:tgtEl>
                                        <p:attrNameLst>
                                          <p:attrName>style.visibility</p:attrName>
                                        </p:attrNameLst>
                                      </p:cBhvr>
                                      <p:to>
                                        <p:strVal val="visible"/>
                                      </p:to>
                                    </p:set>
                                    <p:animEffect transition="in" filter="dissolve">
                                      <p:cBhvr>
                                        <p:cTn id="17" dur="500"/>
                                        <p:tgtEl>
                                          <p:spTgt spid="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1">
                                            <p:txEl>
                                              <p:pRg st="3" end="3"/>
                                            </p:txEl>
                                          </p:spTgt>
                                        </p:tgtEl>
                                        <p:attrNameLst>
                                          <p:attrName>style.visibility</p:attrName>
                                        </p:attrNameLst>
                                      </p:cBhvr>
                                      <p:to>
                                        <p:strVal val="visible"/>
                                      </p:to>
                                    </p:set>
                                    <p:animEffect transition="in" filter="dissolve">
                                      <p:cBhvr>
                                        <p:cTn id="22" dur="500"/>
                                        <p:tgtEl>
                                          <p:spTgt spid="3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1">
                                            <p:txEl>
                                              <p:pRg st="5" end="5"/>
                                            </p:txEl>
                                          </p:spTgt>
                                        </p:tgtEl>
                                        <p:attrNameLst>
                                          <p:attrName>style.visibility</p:attrName>
                                        </p:attrNameLst>
                                      </p:cBhvr>
                                      <p:to>
                                        <p:strVal val="visible"/>
                                      </p:to>
                                    </p:set>
                                    <p:animEffect transition="in" filter="dissolve">
                                      <p:cBhvr>
                                        <p:cTn id="27" dur="500"/>
                                        <p:tgtEl>
                                          <p:spTgt spid="3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1">
                                            <p:txEl>
                                              <p:pRg st="7" end="7"/>
                                            </p:txEl>
                                          </p:spTgt>
                                        </p:tgtEl>
                                        <p:attrNameLst>
                                          <p:attrName>style.visibility</p:attrName>
                                        </p:attrNameLst>
                                      </p:cBhvr>
                                      <p:to>
                                        <p:strVal val="visible"/>
                                      </p:to>
                                    </p:set>
                                    <p:animEffect transition="in" filter="dissolve">
                                      <p:cBhvr>
                                        <p:cTn id="32" dur="500"/>
                                        <p:tgtEl>
                                          <p:spTgt spid="3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1">
                                            <p:txEl>
                                              <p:pRg st="9" end="9"/>
                                            </p:txEl>
                                          </p:spTgt>
                                        </p:tgtEl>
                                        <p:attrNameLst>
                                          <p:attrName>style.visibility</p:attrName>
                                        </p:attrNameLst>
                                      </p:cBhvr>
                                      <p:to>
                                        <p:strVal val="visible"/>
                                      </p:to>
                                    </p:set>
                                    <p:animEffect transition="in" filter="dissolve">
                                      <p:cBhvr>
                                        <p:cTn id="37" dur="500"/>
                                        <p:tgtEl>
                                          <p:spTgt spid="31">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P spid="7" grpId="0" animBg="1"/>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txBox="1">
            <a:spLocks noChangeArrowheads="1"/>
          </p:cNvSpPr>
          <p:nvPr/>
        </p:nvSpPr>
        <p:spPr>
          <a:xfrm>
            <a:off x="431160" y="4079921"/>
            <a:ext cx="8245913" cy="2564805"/>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On your finch explanation, underline (using a red crayon/pen/marker/pencil) any statements you made that are similar to those Lamarck might have made about the finches.</a:t>
            </a:r>
          </a:p>
          <a:p>
            <a:pPr algn="l" hangingPunct="1"/>
            <a:endParaRPr lang="en-US" altLang="en-US" sz="2800" dirty="0"/>
          </a:p>
        </p:txBody>
      </p:sp>
      <p:sp>
        <p:nvSpPr>
          <p:cNvPr id="7" name="Shape 261"/>
          <p:cNvSpPr/>
          <p:nvPr/>
        </p:nvSpPr>
        <p:spPr>
          <a:xfrm>
            <a:off x="2852060" y="187780"/>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What are your thoughts about Lamarck’s model and his explanation?</a:t>
            </a:r>
            <a:endParaRPr sz="3600" dirty="0">
              <a:solidFill>
                <a:srgbClr val="9279B3"/>
              </a:solidFill>
            </a:endParaRPr>
          </a:p>
        </p:txBody>
      </p:sp>
      <p:sp>
        <p:nvSpPr>
          <p:cNvPr id="8" name="Shape 261"/>
          <p:cNvSpPr/>
          <p:nvPr/>
        </p:nvSpPr>
        <p:spPr>
          <a:xfrm>
            <a:off x="2852059" y="2133851"/>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How does it compare to your model and explanation?</a:t>
            </a:r>
            <a:endParaRPr sz="3600" dirty="0">
              <a:solidFill>
                <a:srgbClr val="9279B3"/>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6379" y="3344439"/>
            <a:ext cx="3596945" cy="3354151"/>
          </a:xfrm>
          <a:prstGeom prst="rect">
            <a:avLst/>
          </a:prstGeom>
        </p:spPr>
      </p:pic>
      <p:pic>
        <p:nvPicPr>
          <p:cNvPr id="4" name="Picture 3"/>
          <p:cNvPicPr>
            <a:picLocks noChangeAspect="1"/>
          </p:cNvPicPr>
          <p:nvPr/>
        </p:nvPicPr>
        <p:blipFill>
          <a:blip r:embed="rId4"/>
          <a:stretch>
            <a:fillRect/>
          </a:stretch>
        </p:blipFill>
        <p:spPr>
          <a:xfrm>
            <a:off x="166685" y="343601"/>
            <a:ext cx="2685374" cy="3580499"/>
          </a:xfrm>
          <a:prstGeom prst="rect">
            <a:avLst/>
          </a:prstGeom>
        </p:spPr>
      </p:pic>
      <p:sp>
        <p:nvSpPr>
          <p:cNvPr id="9" name="Rectangle 3"/>
          <p:cNvSpPr txBox="1">
            <a:spLocks noChangeArrowheads="1"/>
          </p:cNvSpPr>
          <p:nvPr/>
        </p:nvSpPr>
        <p:spPr>
          <a:xfrm>
            <a:off x="431159" y="6294585"/>
            <a:ext cx="8245913" cy="1272143"/>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Do you notice any differences?</a:t>
            </a:r>
          </a:p>
          <a:p>
            <a:pPr algn="l" hangingPunct="1"/>
            <a:endParaRPr lang="en-US" altLang="en-US" sz="2800" dirty="0"/>
          </a:p>
        </p:txBody>
      </p:sp>
      <p:sp>
        <p:nvSpPr>
          <p:cNvPr id="10" name="Rectangle 3"/>
          <p:cNvSpPr txBox="1">
            <a:spLocks noChangeArrowheads="1"/>
          </p:cNvSpPr>
          <p:nvPr/>
        </p:nvSpPr>
        <p:spPr>
          <a:xfrm>
            <a:off x="431159" y="7380208"/>
            <a:ext cx="8245913" cy="1272143"/>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algn="l" hangingPunct="1"/>
            <a:r>
              <a:rPr lang="en-US" altLang="en-US" sz="2800" dirty="0"/>
              <a:t>What do you think about his model?</a:t>
            </a:r>
          </a:p>
          <a:p>
            <a:pPr algn="l" hangingPunct="1"/>
            <a:endParaRPr lang="en-US" altLang="en-US" sz="2800" dirty="0"/>
          </a:p>
        </p:txBody>
      </p:sp>
    </p:spTree>
    <p:extLst>
      <p:ext uri="{BB962C8B-B14F-4D97-AF65-F5344CB8AC3E}">
        <p14:creationId xmlns:p14="http://schemas.microsoft.com/office/powerpoint/2010/main" val="13096908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 grpId="0" animBg="1"/>
      <p:bldP spid="8" grpId="0" animBg="1"/>
      <p:bldP spid="9" grpId="0" animBg="1"/>
      <p:bldP spid="10"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261"/>
          <p:cNvSpPr/>
          <p:nvPr/>
        </p:nvSpPr>
        <p:spPr>
          <a:xfrm>
            <a:off x="2852060" y="187780"/>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The next model we will discuss is one proposed by Charles Darwin.</a:t>
            </a:r>
            <a:endParaRPr sz="3600" dirty="0">
              <a:solidFill>
                <a:srgbClr val="9279B3"/>
              </a:solidFill>
            </a:endParaRPr>
          </a:p>
        </p:txBody>
      </p:sp>
      <p:sp>
        <p:nvSpPr>
          <p:cNvPr id="8" name="Shape 261"/>
          <p:cNvSpPr/>
          <p:nvPr/>
        </p:nvSpPr>
        <p:spPr>
          <a:xfrm>
            <a:off x="2852059" y="2133851"/>
            <a:ext cx="9420903"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4000">
                <a:solidFill>
                  <a:srgbClr val="583F34"/>
                </a:solidFill>
                <a:latin typeface="Arial"/>
                <a:ea typeface="Arial"/>
                <a:cs typeface="Arial"/>
                <a:sym typeface="Arial"/>
              </a:defRPr>
            </a:lvl1pPr>
          </a:lstStyle>
          <a:p>
            <a:pPr algn="ctr"/>
            <a:r>
              <a:rPr lang="en-US" sz="3600" dirty="0">
                <a:solidFill>
                  <a:srgbClr val="9279B3"/>
                </a:solidFill>
              </a:rPr>
              <a:t>He also proposed a model to explain trait-change over time.</a:t>
            </a:r>
            <a:endParaRPr sz="3600" dirty="0">
              <a:solidFill>
                <a:srgbClr val="9279B3"/>
              </a:solidFill>
            </a:endParaRPr>
          </a:p>
        </p:txBody>
      </p:sp>
      <p:pic>
        <p:nvPicPr>
          <p:cNvPr id="11" name="Picture 10"/>
          <p:cNvPicPr>
            <a:picLocks noChangeAspect="1"/>
          </p:cNvPicPr>
          <p:nvPr/>
        </p:nvPicPr>
        <p:blipFill>
          <a:blip r:embed="rId3"/>
          <a:stretch>
            <a:fillRect/>
          </a:stretch>
        </p:blipFill>
        <p:spPr>
          <a:xfrm>
            <a:off x="431159" y="187780"/>
            <a:ext cx="2560970" cy="3513471"/>
          </a:xfrm>
          <a:prstGeom prst="rect">
            <a:avLst/>
          </a:prstGeom>
        </p:spPr>
      </p:pic>
      <p:sp>
        <p:nvSpPr>
          <p:cNvPr id="12" name="Shape 152"/>
          <p:cNvSpPr/>
          <p:nvPr/>
        </p:nvSpPr>
        <p:spPr>
          <a:xfrm>
            <a:off x="1048802" y="3701251"/>
            <a:ext cx="1325684" cy="125675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Charles</a:t>
            </a:r>
          </a:p>
          <a:p>
            <a:pPr algn="ctr"/>
            <a:r>
              <a:rPr lang="en-US" dirty="0"/>
              <a:t>Darwin</a:t>
            </a:r>
          </a:p>
          <a:p>
            <a:pPr algn="ctr"/>
            <a:r>
              <a:rPr lang="en-US" dirty="0"/>
              <a:t> </a:t>
            </a:r>
            <a:endParaRPr dirty="0"/>
          </a:p>
        </p:txBody>
      </p:sp>
      <p:pic>
        <p:nvPicPr>
          <p:cNvPr id="2" name="Picture 1"/>
          <p:cNvPicPr>
            <a:picLocks noChangeAspect="1"/>
          </p:cNvPicPr>
          <p:nvPr/>
        </p:nvPicPr>
        <p:blipFill>
          <a:blip r:embed="rId4"/>
          <a:stretch>
            <a:fillRect/>
          </a:stretch>
        </p:blipFill>
        <p:spPr>
          <a:xfrm>
            <a:off x="8871625" y="3473670"/>
            <a:ext cx="3775756" cy="2159260"/>
          </a:xfrm>
          <a:prstGeom prst="rect">
            <a:avLst/>
          </a:prstGeom>
        </p:spPr>
      </p:pic>
      <p:pic>
        <p:nvPicPr>
          <p:cNvPr id="13" name="pasted-image.pdf"/>
          <p:cNvPicPr>
            <a:picLocks noChangeAspect="1"/>
          </p:cNvPicPr>
          <p:nvPr/>
        </p:nvPicPr>
        <p:blipFill>
          <a:blip r:embed="rId5"/>
          <a:stretch>
            <a:fillRect/>
          </a:stretch>
        </p:blipFill>
        <p:spPr>
          <a:xfrm flipH="1">
            <a:off x="8571793" y="6170513"/>
            <a:ext cx="4075588" cy="2569394"/>
          </a:xfrm>
          <a:prstGeom prst="rect">
            <a:avLst/>
          </a:prstGeom>
          <a:ln w="12700">
            <a:miter lim="400000"/>
          </a:ln>
        </p:spPr>
      </p:pic>
      <p:sp>
        <p:nvSpPr>
          <p:cNvPr id="14" name="Rectangle 3"/>
          <p:cNvSpPr txBox="1">
            <a:spLocks noChangeArrowheads="1"/>
          </p:cNvSpPr>
          <p:nvPr/>
        </p:nvSpPr>
        <p:spPr>
          <a:xfrm>
            <a:off x="293078" y="4329628"/>
            <a:ext cx="8278715" cy="4534575"/>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endParaRPr lang="en-US" altLang="en-US" sz="2000" dirty="0">
              <a:solidFill>
                <a:srgbClr val="583F34"/>
              </a:solidFill>
            </a:endParaRPr>
          </a:p>
          <a:p>
            <a:pPr marL="457200" indent="-457200" algn="l" hangingPunct="1">
              <a:buAutoNum type="arabicPeriod"/>
            </a:pPr>
            <a:r>
              <a:rPr lang="en-US" altLang="en-US" sz="2400" dirty="0">
                <a:solidFill>
                  <a:srgbClr val="583F34"/>
                </a:solidFill>
              </a:rPr>
              <a:t>More individuals are born in a species than the environment can support. There is a struggle to survive.</a:t>
            </a:r>
          </a:p>
          <a:p>
            <a:pPr marL="457200" indent="-457200" algn="l" hangingPunct="1">
              <a:buAutoNum type="arabicPeriod"/>
            </a:pPr>
            <a:endParaRPr lang="en-US" altLang="en-US" sz="2400" dirty="0">
              <a:solidFill>
                <a:srgbClr val="583F34"/>
              </a:solidFill>
            </a:endParaRPr>
          </a:p>
          <a:p>
            <a:pPr algn="l" hangingPunct="1"/>
            <a:r>
              <a:rPr lang="en-US" altLang="en-US" sz="2400" dirty="0">
                <a:solidFill>
                  <a:srgbClr val="583F34"/>
                </a:solidFill>
              </a:rPr>
              <a:t>2. Within every species there is naturally existing variation.</a:t>
            </a:r>
          </a:p>
          <a:p>
            <a:pPr algn="l" hangingPunct="1"/>
            <a:endParaRPr lang="en-US" altLang="en-US" sz="2400" dirty="0">
              <a:solidFill>
                <a:srgbClr val="583F34"/>
              </a:solidFill>
            </a:endParaRPr>
          </a:p>
          <a:p>
            <a:pPr algn="l" hangingPunct="1"/>
            <a:r>
              <a:rPr lang="en-US" altLang="en-US" sz="2400" dirty="0">
                <a:solidFill>
                  <a:srgbClr val="583F34"/>
                </a:solidFill>
              </a:rPr>
              <a:t>3. Variations of some give them an advantage over others in the struggle to survive.</a:t>
            </a:r>
          </a:p>
          <a:p>
            <a:pPr algn="l" hangingPunct="1"/>
            <a:endParaRPr lang="en-US" altLang="en-US" sz="2400" dirty="0">
              <a:solidFill>
                <a:srgbClr val="583F34"/>
              </a:solidFill>
            </a:endParaRPr>
          </a:p>
          <a:p>
            <a:pPr algn="l" hangingPunct="1"/>
            <a:r>
              <a:rPr lang="en-US" altLang="en-US" sz="2400" dirty="0">
                <a:solidFill>
                  <a:srgbClr val="583F34"/>
                </a:solidFill>
              </a:rPr>
              <a:t>4. More of these individuals will survive and reproduce than will those with less favorable traits.</a:t>
            </a:r>
            <a:endParaRPr lang="en-US" altLang="en-US" sz="2800" dirty="0">
              <a:solidFill>
                <a:srgbClr val="583F34"/>
              </a:solidFill>
            </a:endParaRPr>
          </a:p>
          <a:p>
            <a:pPr algn="l" hangingPunct="1"/>
            <a:endParaRPr lang="en-US" altLang="en-US" sz="2800" dirty="0"/>
          </a:p>
        </p:txBody>
      </p:sp>
    </p:spTree>
    <p:extLst>
      <p:ext uri="{BB962C8B-B14F-4D97-AF65-F5344CB8AC3E}">
        <p14:creationId xmlns:p14="http://schemas.microsoft.com/office/powerpoint/2010/main" val="222505724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dissolve">
                                      <p:cBhvr>
                                        <p:cTn id="11" dur="500"/>
                                        <p:tgtEl>
                                          <p:spTgt spid="1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4">
                                            <p:txEl>
                                              <p:pRg st="3" end="3"/>
                                            </p:txEl>
                                          </p:spTgt>
                                        </p:tgtEl>
                                        <p:attrNameLst>
                                          <p:attrName>style.visibility</p:attrName>
                                        </p:attrNameLst>
                                      </p:cBhvr>
                                      <p:to>
                                        <p:strVal val="visible"/>
                                      </p:to>
                                    </p:set>
                                    <p:animEffect transition="in" filter="dissolve">
                                      <p:cBhvr>
                                        <p:cTn id="16" dur="500"/>
                                        <p:tgtEl>
                                          <p:spTgt spid="1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4">
                                            <p:txEl>
                                              <p:pRg st="5" end="5"/>
                                            </p:txEl>
                                          </p:spTgt>
                                        </p:tgtEl>
                                        <p:attrNameLst>
                                          <p:attrName>style.visibility</p:attrName>
                                        </p:attrNameLst>
                                      </p:cBhvr>
                                      <p:to>
                                        <p:strVal val="visible"/>
                                      </p:to>
                                    </p:set>
                                    <p:animEffect transition="in" filter="dissolve">
                                      <p:cBhvr>
                                        <p:cTn id="21" dur="500"/>
                                        <p:tgtEl>
                                          <p:spTgt spid="1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4">
                                            <p:txEl>
                                              <p:pRg st="7" end="7"/>
                                            </p:txEl>
                                          </p:spTgt>
                                        </p:tgtEl>
                                        <p:attrNameLst>
                                          <p:attrName>style.visibility</p:attrName>
                                        </p:attrNameLst>
                                      </p:cBhvr>
                                      <p:to>
                                        <p:strVal val="visible"/>
                                      </p:to>
                                    </p:set>
                                    <p:animEffect transition="in" filter="dissolve">
                                      <p:cBhvr>
                                        <p:cTn id="26" dur="500"/>
                                        <p:tgtEl>
                                          <p:spTgt spid="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431159" y="187780"/>
            <a:ext cx="2560970" cy="3513471"/>
          </a:xfrm>
          <a:prstGeom prst="rect">
            <a:avLst/>
          </a:prstGeom>
        </p:spPr>
      </p:pic>
      <p:sp>
        <p:nvSpPr>
          <p:cNvPr id="12" name="Shape 152"/>
          <p:cNvSpPr/>
          <p:nvPr/>
        </p:nvSpPr>
        <p:spPr>
          <a:xfrm>
            <a:off x="1048802" y="3701251"/>
            <a:ext cx="1325684" cy="1256754"/>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a:defRPr sz="2500" b="1">
                <a:solidFill>
                  <a:srgbClr val="583F34"/>
                </a:solidFill>
                <a:latin typeface="Arial"/>
                <a:ea typeface="Arial"/>
                <a:cs typeface="Arial"/>
                <a:sym typeface="Arial"/>
              </a:defRPr>
            </a:lvl1pPr>
          </a:lstStyle>
          <a:p>
            <a:r>
              <a:rPr lang="en-US" dirty="0"/>
              <a:t>Charles</a:t>
            </a:r>
          </a:p>
          <a:p>
            <a:pPr algn="ctr"/>
            <a:r>
              <a:rPr lang="en-US" dirty="0"/>
              <a:t>Darwin</a:t>
            </a:r>
          </a:p>
          <a:p>
            <a:pPr algn="ctr"/>
            <a:r>
              <a:rPr lang="en-US" dirty="0"/>
              <a:t> </a:t>
            </a:r>
            <a:endParaRPr dirty="0"/>
          </a:p>
        </p:txBody>
      </p:sp>
      <p:pic>
        <p:nvPicPr>
          <p:cNvPr id="2" name="Picture 1"/>
          <p:cNvPicPr>
            <a:picLocks noChangeAspect="1"/>
          </p:cNvPicPr>
          <p:nvPr/>
        </p:nvPicPr>
        <p:blipFill>
          <a:blip r:embed="rId4"/>
          <a:stretch>
            <a:fillRect/>
          </a:stretch>
        </p:blipFill>
        <p:spPr>
          <a:xfrm>
            <a:off x="8871625" y="3473670"/>
            <a:ext cx="3775756" cy="2159260"/>
          </a:xfrm>
          <a:prstGeom prst="rect">
            <a:avLst/>
          </a:prstGeom>
        </p:spPr>
      </p:pic>
      <p:pic>
        <p:nvPicPr>
          <p:cNvPr id="13" name="pasted-image.pdf"/>
          <p:cNvPicPr>
            <a:picLocks noChangeAspect="1"/>
          </p:cNvPicPr>
          <p:nvPr/>
        </p:nvPicPr>
        <p:blipFill>
          <a:blip r:embed="rId5"/>
          <a:stretch>
            <a:fillRect/>
          </a:stretch>
        </p:blipFill>
        <p:spPr>
          <a:xfrm flipH="1">
            <a:off x="8571793" y="6170513"/>
            <a:ext cx="4075588" cy="2569394"/>
          </a:xfrm>
          <a:prstGeom prst="rect">
            <a:avLst/>
          </a:prstGeom>
          <a:ln w="12700">
            <a:miter lim="400000"/>
          </a:ln>
        </p:spPr>
      </p:pic>
      <p:sp>
        <p:nvSpPr>
          <p:cNvPr id="14" name="Rectangle 3"/>
          <p:cNvSpPr txBox="1">
            <a:spLocks noChangeArrowheads="1"/>
          </p:cNvSpPr>
          <p:nvPr/>
        </p:nvSpPr>
        <p:spPr>
          <a:xfrm>
            <a:off x="3308653" y="187780"/>
            <a:ext cx="8278715" cy="2687915"/>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marL="460375" indent="-460375" algn="l" hangingPunct="1">
              <a:buAutoNum type="arabicPeriod"/>
            </a:pPr>
            <a:r>
              <a:rPr lang="en-US" altLang="en-US" sz="2400" dirty="0">
                <a:solidFill>
                  <a:srgbClr val="583F34"/>
                </a:solidFill>
              </a:rPr>
              <a:t>More individuals are born in a species than the environment can support. There is a struggle to survive.</a:t>
            </a:r>
          </a:p>
          <a:p>
            <a:pPr marL="457200" indent="-457200" algn="l" hangingPunct="1">
              <a:buAutoNum type="arabicPeriod"/>
            </a:pPr>
            <a:endParaRPr lang="en-US" altLang="en-US" sz="2400" dirty="0">
              <a:solidFill>
                <a:srgbClr val="583F34"/>
              </a:solidFill>
            </a:endParaRPr>
          </a:p>
          <a:p>
            <a:pPr algn="l" hangingPunct="1"/>
            <a:r>
              <a:rPr lang="en-US" altLang="en-US" sz="2400" dirty="0">
                <a:solidFill>
                  <a:srgbClr val="583F34"/>
                </a:solidFill>
              </a:rPr>
              <a:t>2. Within every species there is naturally existing variation.</a:t>
            </a:r>
          </a:p>
          <a:p>
            <a:pPr algn="l" hangingPunct="1"/>
            <a:endParaRPr lang="en-US" altLang="en-US" sz="2400" dirty="0">
              <a:solidFill>
                <a:srgbClr val="583F34"/>
              </a:solidFill>
            </a:endParaRPr>
          </a:p>
          <a:p>
            <a:pPr algn="l" hangingPunct="1"/>
            <a:r>
              <a:rPr lang="en-US" altLang="en-US" sz="2400" dirty="0">
                <a:solidFill>
                  <a:srgbClr val="583F34"/>
                </a:solidFill>
              </a:rPr>
              <a:t>3. Variations of some give them an advantage over others in the struggle to survive.</a:t>
            </a:r>
          </a:p>
        </p:txBody>
      </p:sp>
      <p:sp>
        <p:nvSpPr>
          <p:cNvPr id="3" name="Rectangle 2"/>
          <p:cNvSpPr/>
          <p:nvPr/>
        </p:nvSpPr>
        <p:spPr>
          <a:xfrm>
            <a:off x="3250288" y="3244862"/>
            <a:ext cx="6502400" cy="1815882"/>
          </a:xfrm>
          <a:prstGeom prst="rect">
            <a:avLst/>
          </a:prstGeom>
        </p:spPr>
        <p:txBody>
          <a:bodyPr>
            <a:spAutoFit/>
          </a:bodyPr>
          <a:lstStyle/>
          <a:p>
            <a:pPr algn="l" hangingPunct="1"/>
            <a:r>
              <a:rPr lang="en-US" altLang="en-US" sz="2400" dirty="0">
                <a:solidFill>
                  <a:srgbClr val="583F34"/>
                </a:solidFill>
              </a:rPr>
              <a:t>4. More of these individuals will survive</a:t>
            </a:r>
          </a:p>
          <a:p>
            <a:pPr algn="l" hangingPunct="1"/>
            <a:r>
              <a:rPr lang="en-US" altLang="en-US" sz="2400" dirty="0">
                <a:solidFill>
                  <a:srgbClr val="583F34"/>
                </a:solidFill>
              </a:rPr>
              <a:t> and reproduce than will those with less favorable traits.</a:t>
            </a:r>
          </a:p>
          <a:p>
            <a:pPr algn="l" hangingPunct="1"/>
            <a:endParaRPr lang="en-US" altLang="en-US" sz="4000" dirty="0"/>
          </a:p>
        </p:txBody>
      </p:sp>
      <p:sp>
        <p:nvSpPr>
          <p:cNvPr id="10" name="Rectangle 3"/>
          <p:cNvSpPr txBox="1">
            <a:spLocks noChangeArrowheads="1"/>
          </p:cNvSpPr>
          <p:nvPr/>
        </p:nvSpPr>
        <p:spPr>
          <a:xfrm>
            <a:off x="293078" y="5060744"/>
            <a:ext cx="8278715" cy="3426579"/>
          </a:xfrm>
          <a:prstGeom prst="rect">
            <a:avLst/>
          </a:prstGeom>
          <a:ln w="12700">
            <a:miter lim="400000"/>
          </a:ln>
        </p:spPr>
        <p:txBody>
          <a:bodyPr wrap="squar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a:lstStyle>
          <a:p>
            <a:pPr algn="l" hangingPunct="1"/>
            <a:r>
              <a:rPr lang="en-US" altLang="en-US" sz="2400" dirty="0">
                <a:solidFill>
                  <a:srgbClr val="583F34"/>
                </a:solidFill>
              </a:rPr>
              <a:t>5. Many traits are passed from parents to offspring.</a:t>
            </a:r>
          </a:p>
          <a:p>
            <a:pPr algn="l" hangingPunct="1"/>
            <a:endParaRPr lang="en-US" altLang="en-US" sz="2400" dirty="0">
              <a:solidFill>
                <a:srgbClr val="583F34"/>
              </a:solidFill>
            </a:endParaRPr>
          </a:p>
          <a:p>
            <a:pPr algn="l" hangingPunct="1"/>
            <a:r>
              <a:rPr lang="en-US" altLang="en-US" sz="2400" dirty="0">
                <a:solidFill>
                  <a:srgbClr val="583F34"/>
                </a:solidFill>
              </a:rPr>
              <a:t>6. More individuals with favorable traits reproduce, so the number of individuals with favorable traits increases in each generation. The number with less favorable traits decreases.</a:t>
            </a:r>
          </a:p>
          <a:p>
            <a:pPr algn="l" hangingPunct="1"/>
            <a:endParaRPr lang="en-US" altLang="en-US" sz="2400" dirty="0">
              <a:solidFill>
                <a:srgbClr val="583F34"/>
              </a:solidFill>
            </a:endParaRPr>
          </a:p>
          <a:p>
            <a:pPr algn="l" hangingPunct="1"/>
            <a:r>
              <a:rPr lang="en-US" altLang="en-US" sz="2400" dirty="0">
                <a:solidFill>
                  <a:srgbClr val="583F34"/>
                </a:solidFill>
              </a:rPr>
              <a:t>7. Eventually the favorable trait becomes the most common form, but variation still exists. </a:t>
            </a:r>
          </a:p>
        </p:txBody>
      </p:sp>
    </p:spTree>
    <p:extLst>
      <p:ext uri="{BB962C8B-B14F-4D97-AF65-F5344CB8AC3E}">
        <p14:creationId xmlns:p14="http://schemas.microsoft.com/office/powerpoint/2010/main" val="32257114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dissolv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xEl>
                                              <p:pRg st="4" end="4"/>
                                            </p:txEl>
                                          </p:spTgt>
                                        </p:tgtEl>
                                        <p:attrNameLst>
                                          <p:attrName>style.visibility</p:attrName>
                                        </p:attrNameLst>
                                      </p:cBhvr>
                                      <p:to>
                                        <p:strVal val="visible"/>
                                      </p:to>
                                    </p:set>
                                    <p:animEffect transition="in" filter="dissolve">
                                      <p:cBhvr>
                                        <p:cTn id="1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35017</TotalTime>
  <Words>17594</Words>
  <Application>Microsoft Macintosh PowerPoint</Application>
  <PresentationFormat>Custom</PresentationFormat>
  <Paragraphs>1019</Paragraphs>
  <Slides>111</Slides>
  <Notes>111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111</vt:i4>
      </vt:variant>
    </vt:vector>
  </HeadingPairs>
  <TitlesOfParts>
    <vt:vector size="119" baseType="lpstr">
      <vt:lpstr>Arial</vt:lpstr>
      <vt:lpstr>Book Antiqua</vt:lpstr>
      <vt:lpstr>Calibri</vt:lpstr>
      <vt:lpstr>Comic Sans MS</vt:lpstr>
      <vt:lpstr>Helvetica Light</vt:lpstr>
      <vt:lpstr>Helvetica Neue</vt:lpstr>
      <vt:lpstr>Wingdings</vt:lpstr>
      <vt:lpstr>White</vt:lpstr>
      <vt:lpstr>Natural Selection</vt:lpstr>
      <vt:lpstr>Please read before using this presentation</vt:lpstr>
      <vt:lpstr>PowerPoint Presentation</vt:lpstr>
      <vt:lpstr>Triangle 2 Natural Selection Overview—NOT FOR STUDENTS</vt:lpstr>
      <vt:lpstr>Triangle 2 Optional Set UP Activity—NOT FOR STUDENTS</vt:lpstr>
      <vt:lpstr>Teacher Notes: Learning Segment 1    NOT FOR STUDENTS</vt:lpstr>
      <vt:lpstr>Teacher Notes: Learning Segment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Teacher Notes: Learning Segment 1 Wrap up</vt:lpstr>
      <vt:lpstr>Teacher Notes: Learning Segment 2   NOT FOR STUDENTS</vt:lpstr>
      <vt:lpstr>PowerPoint Presentation</vt:lpstr>
      <vt:lpstr>PowerPoint Presentation</vt:lpstr>
      <vt:lpstr>Teacher Notes: Learning Segment 2 Wrap up</vt:lpstr>
      <vt:lpstr>Teacher Notes: Learning Segment 3   NOT FOR STUDENTS</vt:lpstr>
      <vt:lpstr>PowerPoint Presentation</vt:lpstr>
      <vt:lpstr>PowerPoint Presentation</vt:lpstr>
      <vt:lpstr>Teacher Notes: Learning Segment 3 Wrap up</vt:lpstr>
      <vt:lpstr>Teacher Notes: Learning Segment 3 Wrap up continued</vt:lpstr>
      <vt:lpstr>Teacher Notes: Learning Segment 4   NOT FOR STUDENTS</vt:lpstr>
      <vt:lpstr>Teacher Notes: Learning Segment 4</vt:lpstr>
      <vt:lpstr>PowerPoint Presentation</vt:lpstr>
      <vt:lpstr>Teacher Notes: Learning Segment 4 – Reading Strategies</vt:lpstr>
      <vt:lpstr>PowerPoint Presentation</vt:lpstr>
      <vt:lpstr>PowerPoint Presentation</vt:lpstr>
      <vt:lpstr>PowerPoint Presentation</vt:lpstr>
      <vt:lpstr>PowerPoint Presentation</vt:lpstr>
      <vt:lpstr>Seasonal Rainfall in Daphne Major</vt:lpstr>
      <vt:lpstr>Distribution of beak depth for finches born in 1976 and 1978</vt:lpstr>
      <vt:lpstr>Beak depth of parents and their offspring</vt:lpstr>
      <vt:lpstr>Seed size chosen by finches of different beak depths (1976)</vt:lpstr>
      <vt:lpstr>Distribution of beak depth of finches born in 1976</vt:lpstr>
      <vt:lpstr>Population Size of Finches Between 1975-1978</vt:lpstr>
      <vt:lpstr>Total seed biomass available for finches to eat 1976-78</vt:lpstr>
      <vt:lpstr>Average Size and Hardness of Available Seeds (1975-78)</vt:lpstr>
      <vt:lpstr>Research on Galapagos Ground Finches</vt:lpstr>
      <vt:lpstr>Teacher Notes: Learning Segment 4 Wrap up</vt:lpstr>
      <vt:lpstr>Teacher Notes: Learning Segment 4 Wrap up</vt:lpstr>
      <vt:lpstr>Teacher Notes: Learning Segment 5   NOT FOR STUDENTS</vt:lpstr>
      <vt:lpstr>PowerPoint Presentation</vt:lpstr>
      <vt:lpstr>PowerPoint Presentation</vt:lpstr>
      <vt:lpstr>PowerPoint Presentation</vt:lpstr>
      <vt:lpstr>PowerPoint Presentation</vt:lpstr>
      <vt:lpstr>Teacher Notes: Learning Segment 5 Wrap up</vt:lpstr>
      <vt:lpstr>Teacher Notes: Lesson Segment 6</vt:lpstr>
      <vt:lpstr>Teacher Notes: Learning Segment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Teacher Notes: Learning Segment 6 Wrap up</vt:lpstr>
      <vt:lpstr>Teacher Notes: Learning Segment 7</vt:lpstr>
      <vt:lpstr>PowerPoint Presentation</vt:lpstr>
      <vt:lpstr>PowerPoint Presentation</vt:lpstr>
      <vt:lpstr>Teacher Notes: Learning Segment 7 Wrap up</vt:lpstr>
      <vt:lpstr>Lesson Segment 8: Comparing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Darwin’s ideas were consistent with all observations and evidence at that time and continue to be supported by all evidence (hundreds of thousands of experiments, studies, archeological finds and facts) gathered in the 150 years since.   </vt:lpstr>
      <vt:lpstr>Teacher Notes: Learning Segment 8 Wrap up</vt:lpstr>
      <vt:lpstr>Lesson Segment 9: Revising our Finch Explanation</vt:lpstr>
      <vt:lpstr>PowerPoint Presentation</vt:lpstr>
      <vt:lpstr>PowerPoint Presentation</vt:lpstr>
      <vt:lpstr>Teacher Notes: Learning Segment 9 Wrap up</vt:lpstr>
      <vt:lpstr>Lesson Segment 10: Assessing Understanding</vt:lpstr>
      <vt:lpstr>Lesson Segment 10: Assessing Understanding</vt:lpstr>
      <vt:lpstr>Misuse of antibiotic can put you and others at risk</vt:lpstr>
      <vt:lpstr>The Peppered Moth Story</vt:lpstr>
      <vt:lpstr>Teacher Notes: Learning Segment 10 Wrap 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Teachers notes</dc:title>
  <dc:creator>Jennifer Horton</dc:creator>
  <cp:lastModifiedBy>Cynthia Passmore</cp:lastModifiedBy>
  <cp:revision>315</cp:revision>
  <dcterms:modified xsi:type="dcterms:W3CDTF">2025-08-08T19:37:59Z</dcterms:modified>
</cp:coreProperties>
</file>